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90" r:id="rId3"/>
    <p:sldId id="285" r:id="rId4"/>
    <p:sldId id="266" r:id="rId5"/>
    <p:sldId id="267" r:id="rId6"/>
    <p:sldId id="288" r:id="rId7"/>
    <p:sldId id="287" r:id="rId8"/>
    <p:sldId id="271" r:id="rId9"/>
    <p:sldId id="286" r:id="rId10"/>
    <p:sldId id="272" r:id="rId11"/>
    <p:sldId id="274" r:id="rId12"/>
    <p:sldId id="276" r:id="rId13"/>
    <p:sldId id="275" r:id="rId14"/>
    <p:sldId id="277" r:id="rId15"/>
    <p:sldId id="278" r:id="rId16"/>
    <p:sldId id="279" r:id="rId17"/>
    <p:sldId id="280" r:id="rId18"/>
    <p:sldId id="281" r:id="rId19"/>
    <p:sldId id="282" r:id="rId20"/>
    <p:sldId id="283" r:id="rId21"/>
    <p:sldId id="284" r:id="rId22"/>
    <p:sldId id="289" r:id="rId23"/>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88153" autoAdjust="0"/>
  </p:normalViewPr>
  <p:slideViewPr>
    <p:cSldViewPr>
      <p:cViewPr>
        <p:scale>
          <a:sx n="75" d="100"/>
          <a:sy n="75" d="100"/>
        </p:scale>
        <p:origin x="-360" y="25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B4B71D4F-A023-4F7C-B864-140FA1F5C3DB}" type="datetimeFigureOut">
              <a:rPr lang="en-NZ" smtClean="0"/>
              <a:t>18/06/2013</a:t>
            </a:fld>
            <a:endParaRPr lang="en-NZ"/>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00FD011-7C8C-4A63-B8D5-1F831F9E5DC7}" type="slidenum">
              <a:rPr lang="en-NZ" smtClean="0"/>
              <a:t>‹#›</a:t>
            </a:fld>
            <a:endParaRPr lang="en-NZ"/>
          </a:p>
        </p:txBody>
      </p:sp>
    </p:spTree>
    <p:extLst>
      <p:ext uri="{BB962C8B-B14F-4D97-AF65-F5344CB8AC3E}">
        <p14:creationId xmlns:p14="http://schemas.microsoft.com/office/powerpoint/2010/main" val="1601463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a:t>
            </a:fld>
            <a:endParaRPr lang="en-NZ"/>
          </a:p>
        </p:txBody>
      </p:sp>
    </p:spTree>
    <p:extLst>
      <p:ext uri="{BB962C8B-B14F-4D97-AF65-F5344CB8AC3E}">
        <p14:creationId xmlns:p14="http://schemas.microsoft.com/office/powerpoint/2010/main" val="177511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NZ" sz="1200" dirty="0" smtClean="0"/>
              <a:t>In your planning you need to include... </a:t>
            </a:r>
          </a:p>
          <a:p>
            <a:pPr>
              <a:lnSpc>
                <a:spcPct val="80000"/>
              </a:lnSpc>
            </a:pPr>
            <a:r>
              <a:rPr lang="en-NZ" sz="1200" dirty="0" smtClean="0"/>
              <a:t>Learning outcomes for each group</a:t>
            </a:r>
          </a:p>
          <a:p>
            <a:pPr>
              <a:lnSpc>
                <a:spcPct val="80000"/>
              </a:lnSpc>
            </a:pPr>
            <a:endParaRPr lang="en-NZ" sz="1200" dirty="0" smtClean="0"/>
          </a:p>
          <a:p>
            <a:pPr>
              <a:lnSpc>
                <a:spcPct val="80000"/>
              </a:lnSpc>
            </a:pPr>
            <a:r>
              <a:rPr lang="en-NZ" sz="1200" dirty="0" smtClean="0"/>
              <a:t>DATs – Teaching points</a:t>
            </a:r>
          </a:p>
          <a:p>
            <a:pPr>
              <a:lnSpc>
                <a:spcPct val="80000"/>
              </a:lnSpc>
            </a:pPr>
            <a:endParaRPr lang="en-NZ" sz="1200" dirty="0" smtClean="0"/>
          </a:p>
          <a:p>
            <a:pPr>
              <a:lnSpc>
                <a:spcPct val="80000"/>
              </a:lnSpc>
            </a:pPr>
            <a:r>
              <a:rPr lang="en-NZ" sz="1200" dirty="0" smtClean="0"/>
              <a:t>Name of text and the level</a:t>
            </a:r>
          </a:p>
          <a:p>
            <a:pPr>
              <a:lnSpc>
                <a:spcPct val="80000"/>
              </a:lnSpc>
            </a:pPr>
            <a:endParaRPr lang="en-NZ" sz="1200" dirty="0" smtClean="0"/>
          </a:p>
          <a:p>
            <a:pPr>
              <a:lnSpc>
                <a:spcPct val="80000"/>
              </a:lnSpc>
            </a:pPr>
            <a:r>
              <a:rPr lang="en-NZ" sz="1200" dirty="0" smtClean="0"/>
              <a:t>Response to the text (follow-up activity)</a:t>
            </a:r>
          </a:p>
          <a:p>
            <a:pPr>
              <a:lnSpc>
                <a:spcPct val="80000"/>
              </a:lnSpc>
            </a:pPr>
            <a:endParaRPr lang="en-NZ" sz="1200" dirty="0" smtClean="0"/>
          </a:p>
          <a:p>
            <a:pPr>
              <a:lnSpc>
                <a:spcPct val="80000"/>
              </a:lnSpc>
            </a:pPr>
            <a:r>
              <a:rPr lang="en-NZ" sz="1200" dirty="0" smtClean="0"/>
              <a:t>Evaluation/reflection for each group</a:t>
            </a:r>
          </a:p>
          <a:p>
            <a:endParaRPr lang="en-NZ" dirty="0"/>
          </a:p>
        </p:txBody>
      </p:sp>
      <p:sp>
        <p:nvSpPr>
          <p:cNvPr id="4" name="Slide Number Placeholder 3"/>
          <p:cNvSpPr>
            <a:spLocks noGrp="1"/>
          </p:cNvSpPr>
          <p:nvPr>
            <p:ph type="sldNum" sz="quarter" idx="10"/>
          </p:nvPr>
        </p:nvSpPr>
        <p:spPr/>
        <p:txBody>
          <a:bodyPr/>
          <a:lstStyle/>
          <a:p>
            <a:fld id="{900FD011-7C8C-4A63-B8D5-1F831F9E5DC7}" type="slidenum">
              <a:rPr lang="en-NZ" smtClean="0"/>
              <a:t>10</a:t>
            </a:fld>
            <a:endParaRPr lang="en-NZ"/>
          </a:p>
        </p:txBody>
      </p:sp>
    </p:spTree>
    <p:extLst>
      <p:ext uri="{BB962C8B-B14F-4D97-AF65-F5344CB8AC3E}">
        <p14:creationId xmlns:p14="http://schemas.microsoft.com/office/powerpoint/2010/main" val="1194666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11</a:t>
            </a:fld>
            <a:endParaRPr lang="en-NZ"/>
          </a:p>
        </p:txBody>
      </p:sp>
    </p:spTree>
    <p:extLst>
      <p:ext uri="{BB962C8B-B14F-4D97-AF65-F5344CB8AC3E}">
        <p14:creationId xmlns:p14="http://schemas.microsoft.com/office/powerpoint/2010/main" val="3167755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12</a:t>
            </a:fld>
            <a:endParaRPr lang="en-NZ"/>
          </a:p>
        </p:txBody>
      </p:sp>
    </p:spTree>
    <p:extLst>
      <p:ext uri="{BB962C8B-B14F-4D97-AF65-F5344CB8AC3E}">
        <p14:creationId xmlns:p14="http://schemas.microsoft.com/office/powerpoint/2010/main" val="3339122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13</a:t>
            </a:fld>
            <a:endParaRPr lang="en-NZ"/>
          </a:p>
        </p:txBody>
      </p:sp>
    </p:spTree>
    <p:extLst>
      <p:ext uri="{BB962C8B-B14F-4D97-AF65-F5344CB8AC3E}">
        <p14:creationId xmlns:p14="http://schemas.microsoft.com/office/powerpoint/2010/main" val="3593449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14</a:t>
            </a:fld>
            <a:endParaRPr lang="en-NZ"/>
          </a:p>
        </p:txBody>
      </p:sp>
    </p:spTree>
    <p:extLst>
      <p:ext uri="{BB962C8B-B14F-4D97-AF65-F5344CB8AC3E}">
        <p14:creationId xmlns:p14="http://schemas.microsoft.com/office/powerpoint/2010/main" val="1540007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15</a:t>
            </a:fld>
            <a:endParaRPr lang="en-NZ"/>
          </a:p>
        </p:txBody>
      </p:sp>
    </p:spTree>
    <p:extLst>
      <p:ext uri="{BB962C8B-B14F-4D97-AF65-F5344CB8AC3E}">
        <p14:creationId xmlns:p14="http://schemas.microsoft.com/office/powerpoint/2010/main" val="2670840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16</a:t>
            </a:fld>
            <a:endParaRPr lang="en-NZ"/>
          </a:p>
        </p:txBody>
      </p:sp>
    </p:spTree>
    <p:extLst>
      <p:ext uri="{BB962C8B-B14F-4D97-AF65-F5344CB8AC3E}">
        <p14:creationId xmlns:p14="http://schemas.microsoft.com/office/powerpoint/2010/main" val="1539126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17</a:t>
            </a:fld>
            <a:endParaRPr lang="en-NZ"/>
          </a:p>
        </p:txBody>
      </p:sp>
    </p:spTree>
    <p:extLst>
      <p:ext uri="{BB962C8B-B14F-4D97-AF65-F5344CB8AC3E}">
        <p14:creationId xmlns:p14="http://schemas.microsoft.com/office/powerpoint/2010/main" val="3797679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18</a:t>
            </a:fld>
            <a:endParaRPr lang="en-NZ"/>
          </a:p>
        </p:txBody>
      </p:sp>
    </p:spTree>
    <p:extLst>
      <p:ext uri="{BB962C8B-B14F-4D97-AF65-F5344CB8AC3E}">
        <p14:creationId xmlns:p14="http://schemas.microsoft.com/office/powerpoint/2010/main" val="2522327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19</a:t>
            </a:fld>
            <a:endParaRPr lang="en-NZ"/>
          </a:p>
        </p:txBody>
      </p:sp>
    </p:spTree>
    <p:extLst>
      <p:ext uri="{BB962C8B-B14F-4D97-AF65-F5344CB8AC3E}">
        <p14:creationId xmlns:p14="http://schemas.microsoft.com/office/powerpoint/2010/main" val="422028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2</a:t>
            </a:fld>
            <a:endParaRPr lang="en-NZ"/>
          </a:p>
        </p:txBody>
      </p:sp>
    </p:spTree>
    <p:extLst>
      <p:ext uri="{BB962C8B-B14F-4D97-AF65-F5344CB8AC3E}">
        <p14:creationId xmlns:p14="http://schemas.microsoft.com/office/powerpoint/2010/main" val="32134162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mtClean="0"/>
              <a:t>Video insert</a:t>
            </a:r>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20</a:t>
            </a:fld>
            <a:endParaRPr lang="en-NZ"/>
          </a:p>
        </p:txBody>
      </p:sp>
    </p:spTree>
    <p:extLst>
      <p:ext uri="{BB962C8B-B14F-4D97-AF65-F5344CB8AC3E}">
        <p14:creationId xmlns:p14="http://schemas.microsoft.com/office/powerpoint/2010/main" val="965760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21</a:t>
            </a:fld>
            <a:endParaRPr lang="en-NZ"/>
          </a:p>
        </p:txBody>
      </p:sp>
    </p:spTree>
    <p:extLst>
      <p:ext uri="{BB962C8B-B14F-4D97-AF65-F5344CB8AC3E}">
        <p14:creationId xmlns:p14="http://schemas.microsoft.com/office/powerpoint/2010/main" val="82391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22</a:t>
            </a:fld>
            <a:endParaRPr lang="en-NZ"/>
          </a:p>
        </p:txBody>
      </p:sp>
    </p:spTree>
    <p:extLst>
      <p:ext uri="{BB962C8B-B14F-4D97-AF65-F5344CB8AC3E}">
        <p14:creationId xmlns:p14="http://schemas.microsoft.com/office/powerpoint/2010/main" val="3720040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3</a:t>
            </a:fld>
            <a:endParaRPr lang="en-NZ"/>
          </a:p>
        </p:txBody>
      </p:sp>
    </p:spTree>
    <p:extLst>
      <p:ext uri="{BB962C8B-B14F-4D97-AF65-F5344CB8AC3E}">
        <p14:creationId xmlns:p14="http://schemas.microsoft.com/office/powerpoint/2010/main" val="2720545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4</a:t>
            </a:fld>
            <a:endParaRPr lang="en-NZ"/>
          </a:p>
        </p:txBody>
      </p:sp>
    </p:spTree>
    <p:extLst>
      <p:ext uri="{BB962C8B-B14F-4D97-AF65-F5344CB8AC3E}">
        <p14:creationId xmlns:p14="http://schemas.microsoft.com/office/powerpoint/2010/main" val="1146730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It is about explicit teaching</a:t>
            </a:r>
          </a:p>
          <a:p>
            <a:r>
              <a:rPr lang="en-NZ" dirty="0" smtClean="0"/>
              <a:t>Children need to be aware of what they are learning</a:t>
            </a:r>
          </a:p>
          <a:p>
            <a:endParaRPr lang="en-NZ" dirty="0" smtClean="0"/>
          </a:p>
          <a:p>
            <a:r>
              <a:rPr lang="en-NZ" dirty="0" smtClean="0"/>
              <a:t>Teacher and student need to talk about what has been covered during the lesson</a:t>
            </a:r>
          </a:p>
          <a:p>
            <a:endParaRPr lang="en-NZ" dirty="0" smtClean="0"/>
          </a:p>
          <a:p>
            <a:r>
              <a:rPr lang="en-NZ" dirty="0" smtClean="0"/>
              <a:t>Articulation of learning is critical in that the student and others in the group develop a stronger awareness of their learning</a:t>
            </a:r>
            <a:endParaRPr lang="en-US" dirty="0" smtClean="0"/>
          </a:p>
          <a:p>
            <a:endParaRPr lang="en-NZ" dirty="0"/>
          </a:p>
        </p:txBody>
      </p:sp>
      <p:sp>
        <p:nvSpPr>
          <p:cNvPr id="4" name="Slide Number Placeholder 3"/>
          <p:cNvSpPr>
            <a:spLocks noGrp="1"/>
          </p:cNvSpPr>
          <p:nvPr>
            <p:ph type="sldNum" sz="quarter" idx="10"/>
          </p:nvPr>
        </p:nvSpPr>
        <p:spPr/>
        <p:txBody>
          <a:bodyPr/>
          <a:lstStyle/>
          <a:p>
            <a:fld id="{900FD011-7C8C-4A63-B8D5-1F831F9E5DC7}" type="slidenum">
              <a:rPr lang="en-NZ" smtClean="0"/>
              <a:t>5</a:t>
            </a:fld>
            <a:endParaRPr lang="en-NZ"/>
          </a:p>
        </p:txBody>
      </p:sp>
    </p:spTree>
    <p:extLst>
      <p:ext uri="{BB962C8B-B14F-4D97-AF65-F5344CB8AC3E}">
        <p14:creationId xmlns:p14="http://schemas.microsoft.com/office/powerpoint/2010/main" val="366503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6</a:t>
            </a:fld>
            <a:endParaRPr lang="en-NZ"/>
          </a:p>
        </p:txBody>
      </p:sp>
    </p:spTree>
    <p:extLst>
      <p:ext uri="{BB962C8B-B14F-4D97-AF65-F5344CB8AC3E}">
        <p14:creationId xmlns:p14="http://schemas.microsoft.com/office/powerpoint/2010/main" val="3334186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7</a:t>
            </a:fld>
            <a:endParaRPr lang="en-NZ"/>
          </a:p>
        </p:txBody>
      </p:sp>
    </p:spTree>
    <p:extLst>
      <p:ext uri="{BB962C8B-B14F-4D97-AF65-F5344CB8AC3E}">
        <p14:creationId xmlns:p14="http://schemas.microsoft.com/office/powerpoint/2010/main" val="1284773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Teacher acts purposefully to address it</a:t>
            </a:r>
          </a:p>
          <a:p>
            <a:endParaRPr lang="en-NZ" dirty="0" smtClean="0"/>
          </a:p>
          <a:p>
            <a:r>
              <a:rPr lang="en-NZ" sz="1200" b="0" i="0" kern="1200" dirty="0" smtClean="0">
                <a:solidFill>
                  <a:schemeClr val="tx1"/>
                </a:solidFill>
                <a:effectLst/>
                <a:latin typeface="+mn-lt"/>
                <a:ea typeface="+mn-ea"/>
                <a:cs typeface="+mn-cs"/>
              </a:rPr>
              <a:t>The teacher’s role in discussion is to:</a:t>
            </a:r>
          </a:p>
          <a:p>
            <a:r>
              <a:rPr lang="en-NZ" sz="1200" b="0" i="0" kern="1200" dirty="0" smtClean="0">
                <a:solidFill>
                  <a:schemeClr val="tx1"/>
                </a:solidFill>
                <a:effectLst/>
                <a:latin typeface="+mn-lt"/>
                <a:ea typeface="+mn-ea"/>
                <a:cs typeface="+mn-cs"/>
              </a:rPr>
              <a:t>foster enjoyment of the text and a sense of discovery;</a:t>
            </a:r>
          </a:p>
          <a:p>
            <a:r>
              <a:rPr lang="en-NZ" sz="1200" b="0" i="0" kern="1200" dirty="0" smtClean="0">
                <a:solidFill>
                  <a:schemeClr val="tx1"/>
                </a:solidFill>
                <a:effectLst/>
                <a:latin typeface="+mn-lt"/>
                <a:ea typeface="+mn-ea"/>
                <a:cs typeface="+mn-cs"/>
              </a:rPr>
              <a:t>maintain the focus by skilled use of instructional strategies such as questioning, prompting, explaining, or modelling;</a:t>
            </a:r>
          </a:p>
          <a:p>
            <a:r>
              <a:rPr lang="en-NZ" sz="1200" b="0" i="0" kern="1200" dirty="0" smtClean="0">
                <a:solidFill>
                  <a:schemeClr val="tx1"/>
                </a:solidFill>
                <a:effectLst/>
                <a:latin typeface="+mn-lt"/>
                <a:ea typeface="+mn-ea"/>
                <a:cs typeface="+mn-cs"/>
              </a:rPr>
              <a:t>encourage discussion that relates to the content-related purpose for reading and to the goal-related strategies that students are learning or practising;</a:t>
            </a:r>
          </a:p>
          <a:p>
            <a:r>
              <a:rPr lang="en-NZ" sz="1200" b="0" i="0" kern="1200" dirty="0" smtClean="0">
                <a:solidFill>
                  <a:schemeClr val="tx1"/>
                </a:solidFill>
                <a:effectLst/>
                <a:latin typeface="+mn-lt"/>
                <a:ea typeface="+mn-ea"/>
                <a:cs typeface="+mn-cs"/>
              </a:rPr>
              <a:t>encourage students’ personal responses and sharing of insights;</a:t>
            </a:r>
          </a:p>
          <a:p>
            <a:r>
              <a:rPr lang="en-NZ" sz="1200" b="0" i="0" kern="1200" dirty="0" smtClean="0">
                <a:solidFill>
                  <a:schemeClr val="tx1"/>
                </a:solidFill>
                <a:effectLst/>
                <a:latin typeface="+mn-lt"/>
                <a:ea typeface="+mn-ea"/>
                <a:cs typeface="+mn-cs"/>
              </a:rPr>
              <a:t>ask students to clarify points they make and to justify them using text-based evidence, for example, by quoting directly from the text, talking about the relevant part of the text, or pointing to the part (words, phrases, or sentences) as they talk;</a:t>
            </a:r>
          </a:p>
          <a:p>
            <a:r>
              <a:rPr lang="en-NZ" sz="1200" b="0" i="0" kern="1200" dirty="0" smtClean="0">
                <a:solidFill>
                  <a:schemeClr val="tx1"/>
                </a:solidFill>
                <a:effectLst/>
                <a:latin typeface="+mn-lt"/>
                <a:ea typeface="+mn-ea"/>
                <a:cs typeface="+mn-cs"/>
              </a:rPr>
              <a:t>encourage students to help one another and to develop their metacognition by sharing the strategies they use (using their first languages where possible);</a:t>
            </a:r>
          </a:p>
          <a:p>
            <a:r>
              <a:rPr lang="en-NZ" sz="1200" b="0" i="0" kern="1200" dirty="0" smtClean="0">
                <a:solidFill>
                  <a:schemeClr val="tx1"/>
                </a:solidFill>
                <a:effectLst/>
                <a:latin typeface="+mn-lt"/>
                <a:ea typeface="+mn-ea"/>
                <a:cs typeface="+mn-cs"/>
              </a:rPr>
              <a:t>encourage students to ask their own questions of the text, to discover answers to their questions, and to think critically, for example, by querying the author’s inclusions and omissions;</a:t>
            </a:r>
          </a:p>
          <a:p>
            <a:r>
              <a:rPr lang="en-NZ" sz="1200" b="0" i="0" kern="1200" dirty="0" smtClean="0">
                <a:solidFill>
                  <a:schemeClr val="tx1"/>
                </a:solidFill>
                <a:effectLst/>
                <a:latin typeface="+mn-lt"/>
                <a:ea typeface="+mn-ea"/>
                <a:cs typeface="+mn-cs"/>
              </a:rPr>
              <a:t>extend students’ awareness of relevant features of texts, for example, by discussing the text’s structure, interesting or unusual vocabulary, or the use of the author’s voice in the text;</a:t>
            </a:r>
          </a:p>
          <a:p>
            <a:r>
              <a:rPr lang="en-NZ" sz="1200" b="0" i="0" kern="1200" dirty="0" smtClean="0">
                <a:solidFill>
                  <a:schemeClr val="tx1"/>
                </a:solidFill>
                <a:effectLst/>
                <a:latin typeface="+mn-lt"/>
                <a:ea typeface="+mn-ea"/>
                <a:cs typeface="+mn-cs"/>
              </a:rPr>
              <a:t>give feedback that is specific, informative, and builds further understanding;</a:t>
            </a:r>
          </a:p>
          <a:p>
            <a:r>
              <a:rPr lang="en-NZ" sz="1200" b="0" i="0" kern="1200" dirty="0" smtClean="0">
                <a:solidFill>
                  <a:schemeClr val="tx1"/>
                </a:solidFill>
                <a:effectLst/>
                <a:latin typeface="+mn-lt"/>
                <a:ea typeface="+mn-ea"/>
                <a:cs typeface="+mn-cs"/>
              </a:rPr>
              <a:t>engage in genuine conversations about texts with students and encourage such conversations among them, for example, by using “think, pair, share”. There should be an exchange of questions and responses, with all points of view valued and explored.</a:t>
            </a:r>
          </a:p>
          <a:p>
            <a:r>
              <a:rPr lang="en-NZ" sz="1200" b="0" i="0" kern="1200" dirty="0" smtClean="0">
                <a:solidFill>
                  <a:schemeClr val="tx1"/>
                </a:solidFill>
                <a:effectLst/>
                <a:latin typeface="+mn-lt"/>
                <a:ea typeface="+mn-ea"/>
                <a:cs typeface="+mn-cs"/>
              </a:rPr>
              <a:t>It is important that the teacher closely monitors the progress of any students who are still establishing their decoding skills and developing basic reading strategies or who are new learners of English. At a time when the rest of the guided reading group is reading a set part of the text silently, the target student can be asked to read the set part quietly aloud to the teacher.</a:t>
            </a:r>
          </a:p>
          <a:p>
            <a:endParaRPr lang="en-NZ" dirty="0"/>
          </a:p>
        </p:txBody>
      </p:sp>
      <p:sp>
        <p:nvSpPr>
          <p:cNvPr id="4" name="Slide Number Placeholder 3"/>
          <p:cNvSpPr>
            <a:spLocks noGrp="1"/>
          </p:cNvSpPr>
          <p:nvPr>
            <p:ph type="sldNum" sz="quarter" idx="10"/>
          </p:nvPr>
        </p:nvSpPr>
        <p:spPr/>
        <p:txBody>
          <a:bodyPr/>
          <a:lstStyle/>
          <a:p>
            <a:fld id="{900FD011-7C8C-4A63-B8D5-1F831F9E5DC7}" type="slidenum">
              <a:rPr lang="en-NZ" smtClean="0"/>
              <a:t>8</a:t>
            </a:fld>
            <a:endParaRPr lang="en-NZ"/>
          </a:p>
        </p:txBody>
      </p:sp>
    </p:spTree>
    <p:extLst>
      <p:ext uri="{BB962C8B-B14F-4D97-AF65-F5344CB8AC3E}">
        <p14:creationId xmlns:p14="http://schemas.microsoft.com/office/powerpoint/2010/main" val="176879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9</a:t>
            </a:fld>
            <a:endParaRPr lang="en-NZ"/>
          </a:p>
        </p:txBody>
      </p:sp>
    </p:spTree>
    <p:extLst>
      <p:ext uri="{BB962C8B-B14F-4D97-AF65-F5344CB8AC3E}">
        <p14:creationId xmlns:p14="http://schemas.microsoft.com/office/powerpoint/2010/main" val="2579530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37896A99-B056-4A43-B125-7037DA9B4C25}" type="datetimeFigureOut">
              <a:rPr lang="en-NZ" smtClean="0"/>
              <a:t>18/06/2013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826960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37896A99-B056-4A43-B125-7037DA9B4C25}" type="datetimeFigureOut">
              <a:rPr lang="en-NZ" smtClean="0"/>
              <a:t>18/06/2013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691428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37896A99-B056-4A43-B125-7037DA9B4C25}" type="datetimeFigureOut">
              <a:rPr lang="en-NZ" smtClean="0"/>
              <a:t>18/06/2013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3575116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37896A99-B056-4A43-B125-7037DA9B4C25}" type="datetimeFigureOut">
              <a:rPr lang="en-NZ" smtClean="0"/>
              <a:t>18/06/2013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2418258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896A99-B056-4A43-B125-7037DA9B4C25}" type="datetimeFigureOut">
              <a:rPr lang="en-NZ" smtClean="0"/>
              <a:t>18/06/2013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4284661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37896A99-B056-4A43-B125-7037DA9B4C25}" type="datetimeFigureOut">
              <a:rPr lang="en-NZ" smtClean="0"/>
              <a:t>18/06/2013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368877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37896A99-B056-4A43-B125-7037DA9B4C25}" type="datetimeFigureOut">
              <a:rPr lang="en-NZ" smtClean="0"/>
              <a:t>18/06/2013</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3000643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37896A99-B056-4A43-B125-7037DA9B4C25}" type="datetimeFigureOut">
              <a:rPr lang="en-NZ" smtClean="0"/>
              <a:t>18/06/2013</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2147676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896A99-B056-4A43-B125-7037DA9B4C25}" type="datetimeFigureOut">
              <a:rPr lang="en-NZ" smtClean="0"/>
              <a:t>18/06/2013</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70023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896A99-B056-4A43-B125-7037DA9B4C25}" type="datetimeFigureOut">
              <a:rPr lang="en-NZ" smtClean="0"/>
              <a:t>18/06/2013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2015045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896A99-B056-4A43-B125-7037DA9B4C25}" type="datetimeFigureOut">
              <a:rPr lang="en-NZ" smtClean="0"/>
              <a:t>18/06/2013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2427488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896A99-B056-4A43-B125-7037DA9B4C25}" type="datetimeFigureOut">
              <a:rPr lang="en-NZ" smtClean="0"/>
              <a:t>18/06/2013</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D6A4D-4CFC-4B94-8608-4FA94255CD58}" type="slidenum">
              <a:rPr lang="en-NZ" smtClean="0"/>
              <a:t>‹#›</a:t>
            </a:fld>
            <a:endParaRPr lang="en-NZ"/>
          </a:p>
        </p:txBody>
      </p:sp>
    </p:spTree>
    <p:extLst>
      <p:ext uri="{BB962C8B-B14F-4D97-AF65-F5344CB8AC3E}">
        <p14:creationId xmlns:p14="http://schemas.microsoft.com/office/powerpoint/2010/main" val="335331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cjeffs\My Documents\My Pictures\owhata\owhata 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744504"/>
            <a:ext cx="10096500" cy="757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16632" y="4653136"/>
            <a:ext cx="7772400" cy="1470025"/>
          </a:xfrm>
        </p:spPr>
        <p:txBody>
          <a:bodyPr>
            <a:normAutofit fontScale="90000"/>
          </a:bodyPr>
          <a:lstStyle/>
          <a:p>
            <a:r>
              <a:rPr lang="en-NZ" b="1" dirty="0" smtClean="0"/>
              <a:t/>
            </a:r>
            <a:br>
              <a:rPr lang="en-NZ" b="1" dirty="0" smtClean="0"/>
            </a:br>
            <a:r>
              <a:rPr lang="en-NZ" b="1" dirty="0"/>
              <a:t/>
            </a:r>
            <a:br>
              <a:rPr lang="en-NZ" b="1" dirty="0"/>
            </a:br>
            <a:r>
              <a:rPr lang="en-NZ" b="1" dirty="0" smtClean="0"/>
              <a:t/>
            </a:r>
            <a:br>
              <a:rPr lang="en-NZ" b="1" dirty="0" smtClean="0"/>
            </a:br>
            <a:r>
              <a:rPr lang="en-NZ" b="1" dirty="0" smtClean="0">
                <a:solidFill>
                  <a:srgbClr val="FFFF00"/>
                </a:solidFill>
              </a:rPr>
              <a:t>Guided Reading</a:t>
            </a:r>
            <a:br>
              <a:rPr lang="en-NZ" b="1" dirty="0" smtClean="0">
                <a:solidFill>
                  <a:srgbClr val="FFFF00"/>
                </a:solidFill>
              </a:rPr>
            </a:br>
            <a:r>
              <a:rPr lang="en-NZ" b="1" dirty="0" smtClean="0">
                <a:solidFill>
                  <a:srgbClr val="FFFF00"/>
                </a:solidFill>
              </a:rPr>
              <a:t>How can we make this really effective for our students?</a:t>
            </a:r>
            <a:r>
              <a:rPr lang="en-NZ" dirty="0" smtClean="0">
                <a:solidFill>
                  <a:srgbClr val="FFFF00"/>
                </a:solidFill>
              </a:rPr>
              <a:t/>
            </a:r>
            <a:br>
              <a:rPr lang="en-NZ" dirty="0" smtClean="0">
                <a:solidFill>
                  <a:srgbClr val="FFFF00"/>
                </a:solidFill>
              </a:rPr>
            </a:br>
            <a:r>
              <a:rPr lang="en-NZ" dirty="0" smtClean="0"/>
              <a:t/>
            </a:r>
            <a:br>
              <a:rPr lang="en-NZ" dirty="0" smtClean="0"/>
            </a:br>
            <a:r>
              <a:rPr lang="en-NZ" dirty="0" smtClean="0">
                <a:solidFill>
                  <a:srgbClr val="FF0000"/>
                </a:solidFill>
                <a:effectLst/>
                <a:latin typeface="Times New Roman"/>
                <a:ea typeface="Times New Roman"/>
              </a:rPr>
              <a:t/>
            </a:r>
            <a:br>
              <a:rPr lang="en-NZ" dirty="0" smtClean="0">
                <a:solidFill>
                  <a:srgbClr val="FF0000"/>
                </a:solidFill>
                <a:effectLst/>
                <a:latin typeface="Times New Roman"/>
                <a:ea typeface="Times New Roman"/>
              </a:rPr>
            </a:br>
            <a:r>
              <a:rPr lang="en-NZ" dirty="0" smtClean="0"/>
              <a:t>	</a:t>
            </a:r>
            <a:endParaRPr lang="en-NZ" dirty="0"/>
          </a:p>
        </p:txBody>
      </p:sp>
      <p:sp>
        <p:nvSpPr>
          <p:cNvPr id="3" name="Subtitle 2"/>
          <p:cNvSpPr>
            <a:spLocks noGrp="1"/>
          </p:cNvSpPr>
          <p:nvPr>
            <p:ph type="subTitle" idx="1"/>
          </p:nvPr>
        </p:nvSpPr>
        <p:spPr>
          <a:xfrm>
            <a:off x="5868144" y="5589240"/>
            <a:ext cx="4104456" cy="910952"/>
          </a:xfrm>
        </p:spPr>
        <p:txBody>
          <a:bodyPr>
            <a:normAutofit/>
          </a:bodyPr>
          <a:lstStyle/>
          <a:p>
            <a:r>
              <a:rPr lang="en-NZ" sz="2000" b="1" dirty="0" smtClean="0">
                <a:solidFill>
                  <a:schemeClr val="tx1"/>
                </a:solidFill>
              </a:rPr>
              <a:t>Owhata </a:t>
            </a:r>
          </a:p>
          <a:p>
            <a:r>
              <a:rPr lang="en-NZ" sz="2000" b="1" dirty="0" smtClean="0">
                <a:solidFill>
                  <a:schemeClr val="tx1"/>
                </a:solidFill>
              </a:rPr>
              <a:t>18 June</a:t>
            </a:r>
            <a:endParaRPr lang="en-NZ" sz="2000" b="1" dirty="0">
              <a:solidFill>
                <a:schemeClr val="tx1"/>
              </a:solidFill>
            </a:endParaRPr>
          </a:p>
        </p:txBody>
      </p:sp>
    </p:spTree>
    <p:extLst>
      <p:ext uri="{BB962C8B-B14F-4D97-AF65-F5344CB8AC3E}">
        <p14:creationId xmlns:p14="http://schemas.microsoft.com/office/powerpoint/2010/main" val="8324524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NZ" smtClean="0"/>
              <a:t>Deliberate Acts of Teaching</a:t>
            </a:r>
            <a:endParaRPr lang="en-US" smtClean="0"/>
          </a:p>
        </p:txBody>
      </p:sp>
      <p:sp>
        <p:nvSpPr>
          <p:cNvPr id="3" name="Content Placeholder 2"/>
          <p:cNvSpPr>
            <a:spLocks noGrp="1"/>
          </p:cNvSpPr>
          <p:nvPr>
            <p:ph idx="1"/>
          </p:nvPr>
        </p:nvSpPr>
        <p:spPr/>
        <p:txBody>
          <a:bodyPr>
            <a:normAutofit/>
          </a:bodyPr>
          <a:lstStyle/>
          <a:p>
            <a:pPr>
              <a:lnSpc>
                <a:spcPct val="90000"/>
              </a:lnSpc>
            </a:pPr>
            <a:r>
              <a:rPr lang="en-NZ" smtClean="0"/>
              <a:t>Modelling</a:t>
            </a:r>
          </a:p>
          <a:p>
            <a:pPr>
              <a:lnSpc>
                <a:spcPct val="90000"/>
              </a:lnSpc>
            </a:pPr>
            <a:r>
              <a:rPr lang="en-NZ" smtClean="0"/>
              <a:t>Prompting</a:t>
            </a:r>
          </a:p>
          <a:p>
            <a:pPr>
              <a:lnSpc>
                <a:spcPct val="90000"/>
              </a:lnSpc>
            </a:pPr>
            <a:r>
              <a:rPr lang="en-NZ" smtClean="0"/>
              <a:t>Questioning</a:t>
            </a:r>
          </a:p>
          <a:p>
            <a:pPr>
              <a:lnSpc>
                <a:spcPct val="90000"/>
              </a:lnSpc>
            </a:pPr>
            <a:r>
              <a:rPr lang="en-NZ" smtClean="0"/>
              <a:t>Giving feedback</a:t>
            </a:r>
          </a:p>
          <a:p>
            <a:pPr>
              <a:lnSpc>
                <a:spcPct val="90000"/>
              </a:lnSpc>
            </a:pPr>
            <a:r>
              <a:rPr lang="en-NZ" smtClean="0"/>
              <a:t>Telling</a:t>
            </a:r>
          </a:p>
          <a:p>
            <a:pPr>
              <a:lnSpc>
                <a:spcPct val="90000"/>
              </a:lnSpc>
            </a:pPr>
            <a:r>
              <a:rPr lang="en-NZ" smtClean="0"/>
              <a:t>Explaining</a:t>
            </a:r>
          </a:p>
          <a:p>
            <a:pPr>
              <a:lnSpc>
                <a:spcPct val="90000"/>
              </a:lnSpc>
            </a:pPr>
            <a:r>
              <a:rPr lang="en-NZ" smtClean="0"/>
              <a:t>Directing</a:t>
            </a:r>
          </a:p>
          <a:p>
            <a:pPr>
              <a:lnSpc>
                <a:spcPct val="90000"/>
              </a:lnSpc>
            </a:pPr>
            <a:r>
              <a:rPr lang="en-NZ" smtClean="0"/>
              <a:t>Integrating instructional strategies</a:t>
            </a:r>
            <a:endParaRPr lang="en-US" smtClean="0"/>
          </a:p>
        </p:txBody>
      </p:sp>
      <p:pic>
        <p:nvPicPr>
          <p:cNvPr id="2050" name="Picture 2" descr="http://www.usborne.com/IMAGES/Schools/Guided_readingM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1700808"/>
            <a:ext cx="4381500" cy="2571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2553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457200" y="571500"/>
            <a:ext cx="8229600" cy="5554663"/>
          </a:xfrm>
        </p:spPr>
        <p:txBody>
          <a:bodyPr/>
          <a:lstStyle/>
          <a:p>
            <a:pPr eaLnBrk="1" hangingPunct="1">
              <a:buFont typeface="Arial" pitchFamily="34" charset="0"/>
              <a:buNone/>
            </a:pPr>
            <a:endParaRPr lang="en-NZ" dirty="0" smtClean="0"/>
          </a:p>
          <a:p>
            <a:pPr eaLnBrk="1" hangingPunct="1">
              <a:buFont typeface="Arial" pitchFamily="34" charset="0"/>
              <a:buNone/>
            </a:pPr>
            <a:endParaRPr lang="en-NZ" dirty="0" smtClean="0"/>
          </a:p>
          <a:p>
            <a:pPr algn="ctr" eaLnBrk="1" hangingPunct="1">
              <a:buFont typeface="Arial" pitchFamily="34" charset="0"/>
              <a:buNone/>
            </a:pPr>
            <a:r>
              <a:rPr lang="en-NZ" dirty="0" smtClean="0"/>
              <a:t>Comprehension strategies are specific, learned procedures that foster active, competent, </a:t>
            </a:r>
          </a:p>
          <a:p>
            <a:pPr algn="ctr" eaLnBrk="1" hangingPunct="1">
              <a:buFont typeface="Arial" pitchFamily="34" charset="0"/>
              <a:buNone/>
            </a:pPr>
            <a:r>
              <a:rPr lang="en-NZ" dirty="0" smtClean="0"/>
              <a:t>self-regulated and intentional reading.</a:t>
            </a:r>
          </a:p>
          <a:p>
            <a:pPr eaLnBrk="1" hangingPunct="1">
              <a:buFont typeface="Arial" pitchFamily="34" charset="0"/>
              <a:buNone/>
            </a:pPr>
            <a:endParaRPr lang="en-NZ" dirty="0" smtClean="0"/>
          </a:p>
          <a:p>
            <a:pPr algn="r" eaLnBrk="1" hangingPunct="1">
              <a:buFont typeface="Arial" pitchFamily="34" charset="0"/>
              <a:buNone/>
            </a:pPr>
            <a:r>
              <a:rPr lang="en-NZ" sz="2800" i="1" dirty="0" err="1" smtClean="0"/>
              <a:t>Trabasso</a:t>
            </a:r>
            <a:r>
              <a:rPr lang="en-NZ" sz="2800" i="1" dirty="0" smtClean="0"/>
              <a:t> &amp; Bouchard 2002</a:t>
            </a:r>
            <a:endParaRPr lang="en-US" sz="2800" i="1" dirty="0" smtClean="0"/>
          </a:p>
        </p:txBody>
      </p:sp>
      <p:pic>
        <p:nvPicPr>
          <p:cNvPr id="7170" name="Picture 2" descr="http://sitemaker.umich.edu/hollygraziano/files/guided_reading3_02170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4077072"/>
            <a:ext cx="3168352"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33818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2.bp.blogspot.com/-G5Tkja8US50/T1T8lHm848I/AAAAAAAAKDE/2hkNg1oE-yo/s1600/book-pic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452320" y="4869160"/>
            <a:ext cx="1196133" cy="1656184"/>
          </a:xfrm>
          <a:prstGeom prst="rect">
            <a:avLst/>
          </a:prstGeom>
          <a:noFill/>
          <a:extLst>
            <a:ext uri="{909E8E84-426E-40DD-AFC4-6F175D3DCCD1}">
              <a14:hiddenFill xmlns:a14="http://schemas.microsoft.com/office/drawing/2010/main">
                <a:solidFill>
                  <a:srgbClr val="FFFFFF"/>
                </a:solidFill>
              </a14:hiddenFill>
            </a:ext>
          </a:extLst>
        </p:spPr>
      </p:pic>
      <p:sp>
        <p:nvSpPr>
          <p:cNvPr id="7170" name="Title 1"/>
          <p:cNvSpPr>
            <a:spLocks noGrp="1"/>
          </p:cNvSpPr>
          <p:nvPr>
            <p:ph type="ctrTitle"/>
          </p:nvPr>
        </p:nvSpPr>
        <p:spPr>
          <a:xfrm>
            <a:off x="714375" y="428625"/>
            <a:ext cx="7772400" cy="1000125"/>
          </a:xfrm>
        </p:spPr>
        <p:txBody>
          <a:bodyPr/>
          <a:lstStyle/>
          <a:p>
            <a:pPr eaLnBrk="1" hangingPunct="1"/>
            <a:r>
              <a:rPr lang="en-NZ" sz="2800" smtClean="0"/>
              <a:t>Identifying  the main ideas</a:t>
            </a:r>
            <a:endParaRPr lang="en-US" sz="2800" smtClean="0"/>
          </a:p>
        </p:txBody>
      </p:sp>
      <p:sp>
        <p:nvSpPr>
          <p:cNvPr id="3" name="Subtitle 2"/>
          <p:cNvSpPr>
            <a:spLocks noGrp="1"/>
          </p:cNvSpPr>
          <p:nvPr>
            <p:ph type="subTitle" idx="1"/>
          </p:nvPr>
        </p:nvSpPr>
        <p:spPr>
          <a:xfrm>
            <a:off x="785813" y="1500188"/>
            <a:ext cx="7572375" cy="4500562"/>
          </a:xfrm>
        </p:spPr>
        <p:txBody>
          <a:bodyPr>
            <a:normAutofit/>
          </a:bodyPr>
          <a:lstStyle/>
          <a:p>
            <a:pPr algn="l" eaLnBrk="1" hangingPunct="1">
              <a:lnSpc>
                <a:spcPct val="80000"/>
              </a:lnSpc>
              <a:buFont typeface="Arial" pitchFamily="34" charset="0"/>
              <a:buChar char="•"/>
            </a:pPr>
            <a:r>
              <a:rPr lang="en-NZ" sz="2500" smtClean="0">
                <a:solidFill>
                  <a:schemeClr val="tx1"/>
                </a:solidFill>
              </a:rPr>
              <a:t>Helps students build knowledge and awareness of how texts are structured and how ideas within a text are related</a:t>
            </a:r>
          </a:p>
          <a:p>
            <a:pPr algn="l" eaLnBrk="1" hangingPunct="1">
              <a:lnSpc>
                <a:spcPct val="80000"/>
              </a:lnSpc>
            </a:pPr>
            <a:endParaRPr lang="en-NZ" sz="2500" smtClean="0">
              <a:solidFill>
                <a:schemeClr val="tx1"/>
              </a:solidFill>
            </a:endParaRPr>
          </a:p>
          <a:p>
            <a:pPr algn="l" eaLnBrk="1" hangingPunct="1">
              <a:lnSpc>
                <a:spcPct val="80000"/>
              </a:lnSpc>
              <a:buFont typeface="Arial" pitchFamily="34" charset="0"/>
              <a:buChar char="•"/>
            </a:pPr>
            <a:r>
              <a:rPr lang="en-NZ" sz="2500" smtClean="0">
                <a:solidFill>
                  <a:schemeClr val="tx1"/>
                </a:solidFill>
              </a:rPr>
              <a:t>Students need to retrieve information and summarise it in order to identify the most significant points</a:t>
            </a:r>
          </a:p>
          <a:p>
            <a:pPr algn="l" eaLnBrk="1" hangingPunct="1">
              <a:lnSpc>
                <a:spcPct val="80000"/>
              </a:lnSpc>
            </a:pPr>
            <a:endParaRPr lang="en-NZ" sz="2500" smtClean="0">
              <a:solidFill>
                <a:schemeClr val="tx1"/>
              </a:solidFill>
            </a:endParaRPr>
          </a:p>
          <a:p>
            <a:pPr algn="l" eaLnBrk="1" hangingPunct="1">
              <a:lnSpc>
                <a:spcPct val="80000"/>
              </a:lnSpc>
              <a:buFont typeface="Arial" pitchFamily="34" charset="0"/>
              <a:buChar char="•"/>
            </a:pPr>
            <a:r>
              <a:rPr lang="en-NZ" sz="2500" smtClean="0">
                <a:solidFill>
                  <a:schemeClr val="tx1"/>
                </a:solidFill>
              </a:rPr>
              <a:t>May need to use additional strategies as well</a:t>
            </a:r>
          </a:p>
          <a:p>
            <a:pPr algn="l" eaLnBrk="1" hangingPunct="1">
              <a:lnSpc>
                <a:spcPct val="80000"/>
              </a:lnSpc>
            </a:pPr>
            <a:endParaRPr lang="en-NZ" sz="2500" smtClean="0">
              <a:solidFill>
                <a:schemeClr val="tx1"/>
              </a:solidFill>
            </a:endParaRPr>
          </a:p>
          <a:p>
            <a:pPr algn="l" eaLnBrk="1" hangingPunct="1">
              <a:lnSpc>
                <a:spcPct val="80000"/>
              </a:lnSpc>
              <a:buFont typeface="Arial" pitchFamily="34" charset="0"/>
              <a:buChar char="•"/>
            </a:pPr>
            <a:r>
              <a:rPr lang="en-NZ" sz="2500" smtClean="0">
                <a:solidFill>
                  <a:schemeClr val="tx1"/>
                </a:solidFill>
              </a:rPr>
              <a:t>Teachers should show students how to identify and clarify the main points in a text by modelling how to formulate questions during guided reading</a:t>
            </a:r>
            <a:endParaRPr lang="en-US" sz="2500" smtClean="0">
              <a:solidFill>
                <a:schemeClr val="tx1"/>
              </a:solidFill>
            </a:endParaRPr>
          </a:p>
        </p:txBody>
      </p:sp>
    </p:spTree>
    <p:extLst>
      <p:ext uri="{BB962C8B-B14F-4D97-AF65-F5344CB8AC3E}">
        <p14:creationId xmlns:p14="http://schemas.microsoft.com/office/powerpoint/2010/main" val="23149923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1000"/>
                                        <p:tgtEl>
                                          <p:spTgt spid="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ox(in)">
                                      <p:cBhvr>
                                        <p:cTn id="17" dur="1000"/>
                                        <p:tgtEl>
                                          <p:spTgt spid="3">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ox(in)">
                                      <p:cBhvr>
                                        <p:cTn id="2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554868" y="260648"/>
            <a:ext cx="6645424" cy="1143000"/>
          </a:xfrm>
        </p:spPr>
        <p:txBody>
          <a:bodyPr/>
          <a:lstStyle/>
          <a:p>
            <a:pPr eaLnBrk="1" hangingPunct="1"/>
            <a:r>
              <a:rPr lang="en-NZ" dirty="0" smtClean="0"/>
              <a:t>Main ideas</a:t>
            </a:r>
            <a:endParaRPr lang="en-US" dirty="0" smtClean="0"/>
          </a:p>
        </p:txBody>
      </p:sp>
      <p:sp>
        <p:nvSpPr>
          <p:cNvPr id="3" name="Content Placeholder 2"/>
          <p:cNvSpPr>
            <a:spLocks noGrp="1"/>
          </p:cNvSpPr>
          <p:nvPr>
            <p:ph idx="1"/>
          </p:nvPr>
        </p:nvSpPr>
        <p:spPr/>
        <p:txBody>
          <a:bodyPr>
            <a:normAutofit/>
          </a:bodyPr>
          <a:lstStyle/>
          <a:p>
            <a:pPr eaLnBrk="1" hangingPunct="1">
              <a:lnSpc>
                <a:spcPct val="90000"/>
              </a:lnSpc>
              <a:buFont typeface="Arial" pitchFamily="34" charset="0"/>
              <a:buNone/>
            </a:pPr>
            <a:r>
              <a:rPr lang="en-NZ" sz="3000" smtClean="0"/>
              <a:t>Determining </a:t>
            </a:r>
          </a:p>
          <a:p>
            <a:pPr eaLnBrk="1" hangingPunct="1">
              <a:lnSpc>
                <a:spcPct val="90000"/>
              </a:lnSpc>
            </a:pPr>
            <a:r>
              <a:rPr lang="en-NZ" sz="3000" smtClean="0"/>
              <a:t>what information is important and combining the main ideas into succinct statements</a:t>
            </a:r>
          </a:p>
          <a:p>
            <a:pPr eaLnBrk="1" hangingPunct="1">
              <a:lnSpc>
                <a:spcPct val="90000"/>
              </a:lnSpc>
            </a:pPr>
            <a:endParaRPr lang="en-NZ" sz="3000" smtClean="0"/>
          </a:p>
          <a:p>
            <a:pPr eaLnBrk="1" hangingPunct="1">
              <a:lnSpc>
                <a:spcPct val="90000"/>
              </a:lnSpc>
            </a:pPr>
            <a:r>
              <a:rPr lang="en-NZ" sz="3000" smtClean="0"/>
              <a:t>what is important information and what is the supporting detail</a:t>
            </a:r>
          </a:p>
          <a:p>
            <a:pPr eaLnBrk="1" hangingPunct="1">
              <a:lnSpc>
                <a:spcPct val="90000"/>
              </a:lnSpc>
            </a:pPr>
            <a:endParaRPr lang="en-NZ" sz="3000" smtClean="0"/>
          </a:p>
          <a:p>
            <a:pPr eaLnBrk="1" hangingPunct="1">
              <a:lnSpc>
                <a:spcPct val="90000"/>
              </a:lnSpc>
            </a:pPr>
            <a:r>
              <a:rPr lang="en-NZ" sz="3000" smtClean="0"/>
              <a:t>what are the key words, facts, main ideas and main events?</a:t>
            </a:r>
            <a:endParaRPr lang="en-US" sz="3000" smtClean="0"/>
          </a:p>
        </p:txBody>
      </p:sp>
      <p:pic>
        <p:nvPicPr>
          <p:cNvPr id="3074" name="Picture 2" descr="http://www.stardome.org.nz/uploads/shop-matariki-boo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116632"/>
            <a:ext cx="1800200"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94989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ctrTitle"/>
          </p:nvPr>
        </p:nvSpPr>
        <p:spPr>
          <a:xfrm>
            <a:off x="755576" y="17304"/>
            <a:ext cx="7772400" cy="928688"/>
          </a:xfrm>
        </p:spPr>
        <p:txBody>
          <a:bodyPr>
            <a:normAutofit/>
          </a:bodyPr>
          <a:lstStyle/>
          <a:p>
            <a:pPr eaLnBrk="1" hangingPunct="1"/>
            <a:r>
              <a:rPr lang="en-NZ" sz="3600" dirty="0" smtClean="0"/>
              <a:t>Students need to learn to...</a:t>
            </a:r>
            <a:endParaRPr lang="en-US" sz="3600" dirty="0" smtClean="0"/>
          </a:p>
        </p:txBody>
      </p:sp>
      <p:sp>
        <p:nvSpPr>
          <p:cNvPr id="3" name="Subtitle 2"/>
          <p:cNvSpPr>
            <a:spLocks noGrp="1"/>
          </p:cNvSpPr>
          <p:nvPr>
            <p:ph type="subTitle" idx="1"/>
          </p:nvPr>
        </p:nvSpPr>
        <p:spPr>
          <a:xfrm>
            <a:off x="179512" y="836712"/>
            <a:ext cx="8784976" cy="4786313"/>
          </a:xfrm>
        </p:spPr>
        <p:txBody>
          <a:bodyPr>
            <a:normAutofit/>
          </a:bodyPr>
          <a:lstStyle/>
          <a:p>
            <a:pPr algn="l" eaLnBrk="1" hangingPunct="1">
              <a:buFont typeface="Arial" pitchFamily="34" charset="0"/>
              <a:buChar char="•"/>
            </a:pPr>
            <a:r>
              <a:rPr lang="en-NZ" sz="2600" dirty="0" smtClean="0">
                <a:solidFill>
                  <a:schemeClr val="tx1"/>
                </a:solidFill>
              </a:rPr>
              <a:t>Interpret what they believe to be the authors purpose</a:t>
            </a:r>
          </a:p>
          <a:p>
            <a:pPr algn="l" eaLnBrk="1" hangingPunct="1">
              <a:buFont typeface="Arial" pitchFamily="34" charset="0"/>
              <a:buChar char="•"/>
            </a:pPr>
            <a:r>
              <a:rPr lang="en-NZ" sz="2600" dirty="0" smtClean="0">
                <a:solidFill>
                  <a:schemeClr val="tx1"/>
                </a:solidFill>
              </a:rPr>
              <a:t>Link to their prior knowledge</a:t>
            </a:r>
          </a:p>
          <a:p>
            <a:pPr algn="l" eaLnBrk="1" hangingPunct="1">
              <a:buFont typeface="Arial" pitchFamily="34" charset="0"/>
              <a:buChar char="•"/>
            </a:pPr>
            <a:r>
              <a:rPr lang="en-NZ" sz="2600" dirty="0" smtClean="0">
                <a:solidFill>
                  <a:schemeClr val="tx1"/>
                </a:solidFill>
              </a:rPr>
              <a:t>Identify any bias or perspectives strongly supported by the author</a:t>
            </a:r>
          </a:p>
          <a:p>
            <a:pPr algn="l" eaLnBrk="1" hangingPunct="1">
              <a:buFont typeface="Arial" pitchFamily="34" charset="0"/>
              <a:buChar char="•"/>
            </a:pPr>
            <a:r>
              <a:rPr lang="en-NZ" sz="2600" dirty="0" smtClean="0">
                <a:solidFill>
                  <a:schemeClr val="tx1"/>
                </a:solidFill>
              </a:rPr>
              <a:t>Make predictions about what the main idea might be</a:t>
            </a:r>
          </a:p>
          <a:p>
            <a:pPr algn="l" eaLnBrk="1" hangingPunct="1">
              <a:buFont typeface="Arial" pitchFamily="34" charset="0"/>
              <a:buChar char="•"/>
            </a:pPr>
            <a:r>
              <a:rPr lang="en-NZ" sz="2600" dirty="0" smtClean="0">
                <a:solidFill>
                  <a:schemeClr val="tx1"/>
                </a:solidFill>
              </a:rPr>
              <a:t>Infer from implicit information</a:t>
            </a:r>
          </a:p>
          <a:p>
            <a:pPr algn="l" eaLnBrk="1" hangingPunct="1">
              <a:buFont typeface="Arial" pitchFamily="34" charset="0"/>
              <a:buChar char="•"/>
            </a:pPr>
            <a:r>
              <a:rPr lang="en-NZ" sz="2600" dirty="0" smtClean="0">
                <a:solidFill>
                  <a:schemeClr val="tx1"/>
                </a:solidFill>
              </a:rPr>
              <a:t>Synthesise the information</a:t>
            </a:r>
          </a:p>
          <a:p>
            <a:pPr algn="l" eaLnBrk="1" hangingPunct="1">
              <a:buFont typeface="Arial" pitchFamily="34" charset="0"/>
              <a:buChar char="•"/>
            </a:pPr>
            <a:r>
              <a:rPr lang="en-NZ" sz="2600" dirty="0" smtClean="0">
                <a:solidFill>
                  <a:schemeClr val="tx1"/>
                </a:solidFill>
              </a:rPr>
              <a:t>Consider all the evidence and make thoughtful decisions</a:t>
            </a:r>
          </a:p>
          <a:p>
            <a:pPr algn="l" eaLnBrk="1" hangingPunct="1">
              <a:buFont typeface="Arial" pitchFamily="34" charset="0"/>
              <a:buChar char="•"/>
            </a:pPr>
            <a:r>
              <a:rPr lang="en-NZ" sz="2600" dirty="0" smtClean="0">
                <a:solidFill>
                  <a:schemeClr val="tx1"/>
                </a:solidFill>
              </a:rPr>
              <a:t>Explain and demonstrate to others how they arrived at the main idea</a:t>
            </a:r>
          </a:p>
          <a:p>
            <a:pPr eaLnBrk="1" hangingPunct="1"/>
            <a:endParaRPr lang="en-US" sz="3000" dirty="0" smtClean="0">
              <a:solidFill>
                <a:srgbClr val="FFFFFF"/>
              </a:solidFill>
            </a:endParaRPr>
          </a:p>
        </p:txBody>
      </p:sp>
      <p:pic>
        <p:nvPicPr>
          <p:cNvPr id="2" name="Picture 2" descr="http://images.publicradio.org/content/2008/03/14/20080314_entingnerhelps_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5085184"/>
            <a:ext cx="2448272" cy="1632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54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7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75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7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75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75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75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75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75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75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115616" y="326182"/>
            <a:ext cx="8229600" cy="1143000"/>
          </a:xfrm>
        </p:spPr>
        <p:txBody>
          <a:bodyPr/>
          <a:lstStyle/>
          <a:p>
            <a:pPr eaLnBrk="1" hangingPunct="1"/>
            <a:r>
              <a:rPr lang="en-NZ" dirty="0" smtClean="0"/>
              <a:t>Possible learning goals</a:t>
            </a:r>
            <a:endParaRPr lang="en-US" dirty="0" smtClean="0"/>
          </a:p>
        </p:txBody>
      </p:sp>
      <p:sp>
        <p:nvSpPr>
          <p:cNvPr id="3" name="Content Placeholder 2"/>
          <p:cNvSpPr>
            <a:spLocks noGrp="1"/>
          </p:cNvSpPr>
          <p:nvPr>
            <p:ph idx="1"/>
          </p:nvPr>
        </p:nvSpPr>
        <p:spPr>
          <a:xfrm>
            <a:off x="467544" y="1556792"/>
            <a:ext cx="8229600" cy="5143500"/>
          </a:xfrm>
        </p:spPr>
        <p:txBody>
          <a:bodyPr>
            <a:normAutofit/>
          </a:bodyPr>
          <a:lstStyle/>
          <a:p>
            <a:pPr eaLnBrk="1" hangingPunct="1">
              <a:lnSpc>
                <a:spcPct val="90000"/>
              </a:lnSpc>
            </a:pPr>
            <a:r>
              <a:rPr lang="en-NZ" dirty="0" smtClean="0"/>
              <a:t>Find clues and evidence to help determine the main idea</a:t>
            </a:r>
          </a:p>
          <a:p>
            <a:pPr eaLnBrk="1" hangingPunct="1">
              <a:lnSpc>
                <a:spcPct val="90000"/>
              </a:lnSpc>
              <a:buFont typeface="Arial" pitchFamily="34" charset="0"/>
              <a:buNone/>
            </a:pPr>
            <a:endParaRPr lang="en-NZ" dirty="0" smtClean="0"/>
          </a:p>
          <a:p>
            <a:pPr eaLnBrk="1" hangingPunct="1">
              <a:lnSpc>
                <a:spcPct val="90000"/>
              </a:lnSpc>
            </a:pPr>
            <a:r>
              <a:rPr lang="en-NZ" dirty="0" smtClean="0"/>
              <a:t>Combine the clues and evidence and link them to our prior knowledge</a:t>
            </a:r>
          </a:p>
          <a:p>
            <a:pPr eaLnBrk="1" hangingPunct="1">
              <a:lnSpc>
                <a:spcPct val="90000"/>
              </a:lnSpc>
              <a:buFont typeface="Arial" pitchFamily="34" charset="0"/>
              <a:buNone/>
            </a:pPr>
            <a:endParaRPr lang="en-NZ" dirty="0" smtClean="0"/>
          </a:p>
          <a:p>
            <a:pPr eaLnBrk="1" hangingPunct="1">
              <a:lnSpc>
                <a:spcPct val="90000"/>
              </a:lnSpc>
            </a:pPr>
            <a:r>
              <a:rPr lang="en-NZ" dirty="0" smtClean="0"/>
              <a:t>Think about and discuss the main idea that the writer wants us to understand</a:t>
            </a:r>
          </a:p>
          <a:p>
            <a:pPr eaLnBrk="1" hangingPunct="1">
              <a:lnSpc>
                <a:spcPct val="90000"/>
              </a:lnSpc>
              <a:buFont typeface="Arial" pitchFamily="34" charset="0"/>
              <a:buNone/>
            </a:pPr>
            <a:r>
              <a:rPr lang="en-NZ" dirty="0" smtClean="0"/>
              <a:t>      </a:t>
            </a:r>
          </a:p>
          <a:p>
            <a:pPr algn="r" eaLnBrk="1" hangingPunct="1">
              <a:lnSpc>
                <a:spcPct val="90000"/>
              </a:lnSpc>
              <a:buFont typeface="Arial" pitchFamily="34" charset="0"/>
              <a:buNone/>
            </a:pPr>
            <a:r>
              <a:rPr lang="en-NZ" i="1" dirty="0" smtClean="0"/>
              <a:t>P172 Davis</a:t>
            </a:r>
          </a:p>
          <a:p>
            <a:pPr eaLnBrk="1" hangingPunct="1">
              <a:lnSpc>
                <a:spcPct val="90000"/>
              </a:lnSpc>
            </a:pPr>
            <a:endParaRPr lang="en-US" dirty="0" smtClean="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0"/>
            <a:ext cx="2190750" cy="135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72014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4638"/>
            <a:ext cx="8229600" cy="868362"/>
          </a:xfrm>
        </p:spPr>
        <p:txBody>
          <a:bodyPr/>
          <a:lstStyle/>
          <a:p>
            <a:pPr eaLnBrk="1" hangingPunct="1"/>
            <a:r>
              <a:rPr lang="en-GB" sz="2000" b="1" smtClean="0"/>
              <a:t>Main Idea</a:t>
            </a:r>
            <a:br>
              <a:rPr lang="en-GB" sz="2000" b="1" smtClean="0"/>
            </a:br>
            <a:r>
              <a:rPr lang="en-GB" sz="2000" b="1" smtClean="0"/>
              <a:t> - creating a hierarchy of importance</a:t>
            </a:r>
            <a:endParaRPr lang="en-US" sz="2000" b="1" smtClean="0"/>
          </a:p>
        </p:txBody>
      </p:sp>
      <p:sp>
        <p:nvSpPr>
          <p:cNvPr id="3" name="Content Placeholder 2"/>
          <p:cNvSpPr>
            <a:spLocks noGrp="1"/>
          </p:cNvSpPr>
          <p:nvPr>
            <p:ph idx="1"/>
          </p:nvPr>
        </p:nvSpPr>
        <p:spPr>
          <a:xfrm>
            <a:off x="457200" y="1143000"/>
            <a:ext cx="8229600" cy="4983163"/>
          </a:xfrm>
        </p:spPr>
        <p:txBody>
          <a:bodyPr>
            <a:normAutofit/>
          </a:bodyPr>
          <a:lstStyle/>
          <a:p>
            <a:pPr eaLnBrk="1" hangingPunct="1">
              <a:lnSpc>
                <a:spcPct val="80000"/>
              </a:lnSpc>
              <a:buFont typeface="Arial" pitchFamily="34" charset="0"/>
              <a:buNone/>
            </a:pPr>
            <a:r>
              <a:rPr lang="en-GB" sz="1500" smtClean="0"/>
              <a:t> </a:t>
            </a:r>
            <a:endParaRPr lang="en-US" sz="1500" smtClean="0"/>
          </a:p>
          <a:p>
            <a:pPr lvl="2" eaLnBrk="1" hangingPunct="1">
              <a:lnSpc>
                <a:spcPct val="80000"/>
              </a:lnSpc>
              <a:buFont typeface="Arial" pitchFamily="34" charset="0"/>
              <a:buNone/>
            </a:pPr>
            <a:r>
              <a:rPr lang="en-GB" sz="1100" b="1" smtClean="0"/>
              <a:t>                   </a:t>
            </a:r>
            <a:r>
              <a:rPr lang="en-GB" sz="1600" b="1" smtClean="0"/>
              <a:t>Before the Reading </a:t>
            </a:r>
            <a:endParaRPr lang="en-US" sz="1600" b="1" smtClean="0"/>
          </a:p>
          <a:p>
            <a:pPr eaLnBrk="1" hangingPunct="1">
              <a:lnSpc>
                <a:spcPct val="80000"/>
              </a:lnSpc>
            </a:pPr>
            <a:endParaRPr lang="en-GB" sz="1500" smtClean="0"/>
          </a:p>
          <a:p>
            <a:pPr eaLnBrk="1" hangingPunct="1">
              <a:lnSpc>
                <a:spcPct val="80000"/>
              </a:lnSpc>
            </a:pPr>
            <a:r>
              <a:rPr lang="en-GB" sz="1500" smtClean="0"/>
              <a:t>Discuss how some information is more important than others</a:t>
            </a:r>
            <a:endParaRPr lang="en-US" sz="1500" smtClean="0"/>
          </a:p>
          <a:p>
            <a:pPr eaLnBrk="1" hangingPunct="1">
              <a:lnSpc>
                <a:spcPct val="80000"/>
              </a:lnSpc>
            </a:pPr>
            <a:r>
              <a:rPr lang="en-GB" sz="1500" smtClean="0"/>
              <a:t>Think about how authors include a range of information</a:t>
            </a:r>
            <a:endParaRPr lang="en-US" sz="1500" smtClean="0"/>
          </a:p>
          <a:p>
            <a:pPr eaLnBrk="1" hangingPunct="1">
              <a:lnSpc>
                <a:spcPct val="80000"/>
              </a:lnSpc>
            </a:pPr>
            <a:r>
              <a:rPr lang="en-GB" sz="1500" smtClean="0"/>
              <a:t>Discuss why this might be</a:t>
            </a:r>
            <a:endParaRPr lang="en-US" sz="1500" smtClean="0"/>
          </a:p>
          <a:p>
            <a:pPr eaLnBrk="1" hangingPunct="1">
              <a:lnSpc>
                <a:spcPct val="80000"/>
              </a:lnSpc>
            </a:pPr>
            <a:r>
              <a:rPr lang="en-GB" sz="1500" smtClean="0"/>
              <a:t>How might an author show how some information is more important than others</a:t>
            </a:r>
            <a:endParaRPr lang="en-US" sz="1500" smtClean="0"/>
          </a:p>
          <a:p>
            <a:pPr eaLnBrk="1" hangingPunct="1">
              <a:lnSpc>
                <a:spcPct val="80000"/>
              </a:lnSpc>
              <a:buFont typeface="Arial" pitchFamily="34" charset="0"/>
              <a:buNone/>
            </a:pPr>
            <a:r>
              <a:rPr lang="en-GB" sz="1500" smtClean="0"/>
              <a:t> </a:t>
            </a:r>
            <a:endParaRPr lang="en-US" sz="1500" smtClean="0"/>
          </a:p>
          <a:p>
            <a:pPr eaLnBrk="1" hangingPunct="1">
              <a:lnSpc>
                <a:spcPct val="80000"/>
              </a:lnSpc>
            </a:pPr>
            <a:r>
              <a:rPr lang="en-GB" sz="1500" b="1" smtClean="0"/>
              <a:t>During the reading</a:t>
            </a:r>
            <a:endParaRPr lang="en-US" sz="1500" b="1" smtClean="0"/>
          </a:p>
          <a:p>
            <a:pPr eaLnBrk="1" hangingPunct="1">
              <a:lnSpc>
                <a:spcPct val="80000"/>
              </a:lnSpc>
            </a:pPr>
            <a:r>
              <a:rPr lang="en-GB" sz="1500" smtClean="0"/>
              <a:t>What are some of the main points the author is making</a:t>
            </a:r>
            <a:endParaRPr lang="en-US" sz="1500" smtClean="0"/>
          </a:p>
          <a:p>
            <a:pPr eaLnBrk="1" hangingPunct="1">
              <a:lnSpc>
                <a:spcPct val="80000"/>
              </a:lnSpc>
            </a:pPr>
            <a:r>
              <a:rPr lang="en-GB" sz="1500" smtClean="0"/>
              <a:t>Why are some points more important than others</a:t>
            </a:r>
            <a:endParaRPr lang="en-US" sz="1500" smtClean="0"/>
          </a:p>
          <a:p>
            <a:pPr eaLnBrk="1" hangingPunct="1">
              <a:lnSpc>
                <a:spcPct val="80000"/>
              </a:lnSpc>
            </a:pPr>
            <a:r>
              <a:rPr lang="en-GB" sz="1500" smtClean="0"/>
              <a:t>Has the author used a special toll to show this</a:t>
            </a:r>
            <a:endParaRPr lang="en-US" sz="1500" smtClean="0"/>
          </a:p>
          <a:p>
            <a:pPr eaLnBrk="1" hangingPunct="1">
              <a:lnSpc>
                <a:spcPct val="80000"/>
              </a:lnSpc>
              <a:buFont typeface="Arial" pitchFamily="34" charset="0"/>
              <a:buNone/>
            </a:pPr>
            <a:r>
              <a:rPr lang="en-GB" sz="1500" smtClean="0"/>
              <a:t> </a:t>
            </a:r>
            <a:endParaRPr lang="en-US" sz="1500" smtClean="0"/>
          </a:p>
          <a:p>
            <a:pPr eaLnBrk="1" hangingPunct="1">
              <a:lnSpc>
                <a:spcPct val="80000"/>
              </a:lnSpc>
            </a:pPr>
            <a:r>
              <a:rPr lang="en-GB" sz="1500" b="1" smtClean="0"/>
              <a:t>Reading follow up</a:t>
            </a:r>
            <a:endParaRPr lang="en-US" sz="1500" b="1" smtClean="0"/>
          </a:p>
          <a:p>
            <a:pPr eaLnBrk="1" hangingPunct="1">
              <a:lnSpc>
                <a:spcPct val="80000"/>
              </a:lnSpc>
            </a:pPr>
            <a:r>
              <a:rPr lang="en-GB" sz="1500" smtClean="0"/>
              <a:t>Use a hierarchy diagram to show the most important information down to the least important information. Write a summary to include the main points.</a:t>
            </a:r>
            <a:endParaRPr lang="en-US" sz="1500" smtClean="0"/>
          </a:p>
          <a:p>
            <a:pPr eaLnBrk="1" hangingPunct="1">
              <a:lnSpc>
                <a:spcPct val="80000"/>
              </a:lnSpc>
              <a:buFont typeface="Arial" pitchFamily="34" charset="0"/>
              <a:buNone/>
            </a:pPr>
            <a:r>
              <a:rPr lang="en-GB" sz="1500" smtClean="0"/>
              <a:t> </a:t>
            </a:r>
            <a:endParaRPr lang="en-US" sz="1500" smtClean="0"/>
          </a:p>
          <a:p>
            <a:pPr eaLnBrk="1" hangingPunct="1">
              <a:lnSpc>
                <a:spcPct val="80000"/>
              </a:lnSpc>
              <a:buFont typeface="Arial" pitchFamily="34" charset="0"/>
              <a:buNone/>
            </a:pPr>
            <a:r>
              <a:rPr lang="en-US" sz="1500" smtClean="0"/>
              <a:t/>
            </a:r>
            <a:br>
              <a:rPr lang="en-US" sz="1500" smtClean="0"/>
            </a:br>
            <a:endParaRPr lang="en-US" sz="1500" smtClean="0"/>
          </a:p>
          <a:p>
            <a:pPr eaLnBrk="1" hangingPunct="1">
              <a:lnSpc>
                <a:spcPct val="80000"/>
              </a:lnSpc>
            </a:pPr>
            <a:endParaRPr lang="en-US" sz="1500" smtClean="0"/>
          </a:p>
        </p:txBody>
      </p:sp>
      <p:sp>
        <p:nvSpPr>
          <p:cNvPr id="10244" name="AutoShape 2"/>
          <p:cNvSpPr>
            <a:spLocks noChangeArrowheads="1"/>
          </p:cNvSpPr>
          <p:nvPr/>
        </p:nvSpPr>
        <p:spPr bwMode="auto">
          <a:xfrm>
            <a:off x="714375" y="1214438"/>
            <a:ext cx="976313" cy="485775"/>
          </a:xfrm>
          <a:custGeom>
            <a:avLst/>
            <a:gdLst>
              <a:gd name="T0" fmla="*/ 33096739 w 21600"/>
              <a:gd name="T1" fmla="*/ 0 h 21600"/>
              <a:gd name="T2" fmla="*/ 0 w 21600"/>
              <a:gd name="T3" fmla="*/ 5462449 h 21600"/>
              <a:gd name="T4" fmla="*/ 33096739 w 21600"/>
              <a:gd name="T5" fmla="*/ 10924876 h 21600"/>
              <a:gd name="T6" fmla="*/ 44128981 w 21600"/>
              <a:gd name="T7" fmla="*/ 546244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solidFill>
          <a:ln w="57150">
            <a:solidFill>
              <a:srgbClr val="000000"/>
            </a:solidFill>
            <a:miter lim="800000"/>
            <a:headEnd/>
            <a:tailEnd/>
          </a:ln>
        </p:spPr>
        <p:txBody>
          <a:bodyPr/>
          <a:lstStyle/>
          <a:p>
            <a:endParaRPr lang="en-US">
              <a:latin typeface="Calibri" pitchFamily="34" charset="0"/>
            </a:endParaRPr>
          </a:p>
        </p:txBody>
      </p:sp>
      <p:grpSp>
        <p:nvGrpSpPr>
          <p:cNvPr id="10245" name="Group 2"/>
          <p:cNvGrpSpPr>
            <a:grpSpLocks/>
          </p:cNvGrpSpPr>
          <p:nvPr/>
        </p:nvGrpSpPr>
        <p:grpSpPr bwMode="auto">
          <a:xfrm>
            <a:off x="3214688" y="4929188"/>
            <a:ext cx="2171700" cy="1257300"/>
            <a:chOff x="4581" y="11884"/>
            <a:chExt cx="3420" cy="1980"/>
          </a:xfrm>
        </p:grpSpPr>
        <p:sp>
          <p:nvSpPr>
            <p:cNvPr id="10246" name="AutoShape 3"/>
            <p:cNvSpPr>
              <a:spLocks noChangeArrowheads="1"/>
            </p:cNvSpPr>
            <p:nvPr/>
          </p:nvSpPr>
          <p:spPr bwMode="auto">
            <a:xfrm>
              <a:off x="4581" y="11884"/>
              <a:ext cx="3420" cy="1980"/>
            </a:xfrm>
            <a:prstGeom prst="triangle">
              <a:avLst>
                <a:gd name="adj" fmla="val 50000"/>
              </a:avLst>
            </a:prstGeom>
            <a:solidFill>
              <a:srgbClr val="FFFFFF"/>
            </a:solidFill>
            <a:ln w="9525">
              <a:solidFill>
                <a:srgbClr val="000000"/>
              </a:solidFill>
              <a:miter lim="800000"/>
              <a:headEnd/>
              <a:tailEnd/>
            </a:ln>
          </p:spPr>
          <p:txBody>
            <a:bodyPr/>
            <a:lstStyle/>
            <a:p>
              <a:endParaRPr lang="en-US">
                <a:latin typeface="Calibri" pitchFamily="34" charset="0"/>
              </a:endParaRPr>
            </a:p>
          </p:txBody>
        </p:sp>
        <p:sp>
          <p:nvSpPr>
            <p:cNvPr id="10247" name="Line 4"/>
            <p:cNvSpPr>
              <a:spLocks noChangeShapeType="1"/>
            </p:cNvSpPr>
            <p:nvPr/>
          </p:nvSpPr>
          <p:spPr bwMode="auto">
            <a:xfrm>
              <a:off x="5841" y="12424"/>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10248" name="Line 5"/>
            <p:cNvSpPr>
              <a:spLocks noChangeShapeType="1"/>
            </p:cNvSpPr>
            <p:nvPr/>
          </p:nvSpPr>
          <p:spPr bwMode="auto">
            <a:xfrm>
              <a:off x="5661" y="12784"/>
              <a:ext cx="14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10249" name="Line 6"/>
            <p:cNvSpPr>
              <a:spLocks noChangeShapeType="1"/>
            </p:cNvSpPr>
            <p:nvPr/>
          </p:nvSpPr>
          <p:spPr bwMode="auto">
            <a:xfrm>
              <a:off x="5301" y="13144"/>
              <a:ext cx="19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10250" name="Line 7"/>
            <p:cNvSpPr>
              <a:spLocks noChangeShapeType="1"/>
            </p:cNvSpPr>
            <p:nvPr/>
          </p:nvSpPr>
          <p:spPr bwMode="auto">
            <a:xfrm>
              <a:off x="4941" y="13504"/>
              <a:ext cx="2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NZ"/>
            </a:p>
          </p:txBody>
        </p:sp>
      </p:grpSp>
    </p:spTree>
    <p:extLst>
      <p:ext uri="{BB962C8B-B14F-4D97-AF65-F5344CB8AC3E}">
        <p14:creationId xmlns:p14="http://schemas.microsoft.com/office/powerpoint/2010/main" val="30036870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571500"/>
            <a:ext cx="6400800" cy="5067300"/>
          </a:xfrm>
        </p:spPr>
        <p:txBody>
          <a:bodyPr>
            <a:normAutofit/>
          </a:bodyPr>
          <a:lstStyle/>
          <a:p>
            <a:pPr eaLnBrk="1" hangingPunct="1">
              <a:lnSpc>
                <a:spcPct val="80000"/>
              </a:lnSpc>
            </a:pPr>
            <a:r>
              <a:rPr lang="en-GB" sz="2400" b="1" smtClean="0">
                <a:solidFill>
                  <a:schemeClr val="tx1"/>
                </a:solidFill>
              </a:rPr>
              <a:t>Scanning for main ideas</a:t>
            </a:r>
            <a:endParaRPr lang="en-US" sz="2400" b="1" smtClean="0">
              <a:solidFill>
                <a:schemeClr val="tx1"/>
              </a:solidFill>
            </a:endParaRPr>
          </a:p>
          <a:p>
            <a:pPr eaLnBrk="1" hangingPunct="1">
              <a:lnSpc>
                <a:spcPct val="80000"/>
              </a:lnSpc>
            </a:pPr>
            <a:r>
              <a:rPr lang="en-GB" sz="1500" smtClean="0">
                <a:solidFill>
                  <a:schemeClr val="tx1"/>
                </a:solidFill>
              </a:rPr>
              <a:t> </a:t>
            </a:r>
            <a:endParaRPr lang="en-US" sz="1500" smtClean="0">
              <a:solidFill>
                <a:schemeClr val="tx1"/>
              </a:solidFill>
            </a:endParaRPr>
          </a:p>
          <a:p>
            <a:pPr eaLnBrk="1" hangingPunct="1">
              <a:lnSpc>
                <a:spcPct val="80000"/>
              </a:lnSpc>
            </a:pPr>
            <a:r>
              <a:rPr lang="en-GB" sz="1500" smtClean="0">
                <a:solidFill>
                  <a:schemeClr val="tx1"/>
                </a:solidFill>
              </a:rPr>
              <a:t> </a:t>
            </a:r>
            <a:endParaRPr lang="en-US" sz="1500" smtClean="0">
              <a:solidFill>
                <a:schemeClr val="tx1"/>
              </a:solidFill>
            </a:endParaRPr>
          </a:p>
          <a:p>
            <a:pPr algn="l" eaLnBrk="1" hangingPunct="1">
              <a:lnSpc>
                <a:spcPct val="80000"/>
              </a:lnSpc>
            </a:pPr>
            <a:r>
              <a:rPr lang="en-GB" sz="1500" b="1" smtClean="0">
                <a:solidFill>
                  <a:schemeClr val="tx1"/>
                </a:solidFill>
              </a:rPr>
              <a:t>                         </a:t>
            </a:r>
            <a:r>
              <a:rPr lang="en-GB" sz="1600" b="1" smtClean="0">
                <a:solidFill>
                  <a:schemeClr val="tx1"/>
                </a:solidFill>
              </a:rPr>
              <a:t>Before the Reading </a:t>
            </a:r>
            <a:endParaRPr lang="en-US" sz="1600" b="1" smtClean="0">
              <a:solidFill>
                <a:schemeClr val="tx1"/>
              </a:solidFill>
            </a:endParaRPr>
          </a:p>
          <a:p>
            <a:pPr eaLnBrk="1" hangingPunct="1">
              <a:lnSpc>
                <a:spcPct val="80000"/>
              </a:lnSpc>
            </a:pPr>
            <a:r>
              <a:rPr lang="en-GB" sz="1500" smtClean="0">
                <a:solidFill>
                  <a:schemeClr val="tx1"/>
                </a:solidFill>
              </a:rPr>
              <a:t> </a:t>
            </a:r>
            <a:endParaRPr lang="en-US" sz="1500" smtClean="0">
              <a:solidFill>
                <a:schemeClr val="tx1"/>
              </a:solidFill>
            </a:endParaRPr>
          </a:p>
          <a:p>
            <a:pPr algn="l" eaLnBrk="1" hangingPunct="1">
              <a:lnSpc>
                <a:spcPct val="80000"/>
              </a:lnSpc>
              <a:buFont typeface="Arial" pitchFamily="34" charset="0"/>
              <a:buChar char="•"/>
            </a:pPr>
            <a:r>
              <a:rPr lang="en-GB" sz="1500" smtClean="0">
                <a:solidFill>
                  <a:schemeClr val="tx1"/>
                </a:solidFill>
              </a:rPr>
              <a:t>Select a factual piece of information</a:t>
            </a:r>
            <a:endParaRPr lang="en-US" sz="1500" smtClean="0">
              <a:solidFill>
                <a:schemeClr val="tx1"/>
              </a:solidFill>
            </a:endParaRPr>
          </a:p>
          <a:p>
            <a:pPr algn="l" eaLnBrk="1" hangingPunct="1">
              <a:lnSpc>
                <a:spcPct val="80000"/>
              </a:lnSpc>
              <a:buFont typeface="Arial" pitchFamily="34" charset="0"/>
              <a:buChar char="•"/>
            </a:pPr>
            <a:r>
              <a:rPr lang="en-GB" sz="1500" smtClean="0">
                <a:solidFill>
                  <a:schemeClr val="tx1"/>
                </a:solidFill>
              </a:rPr>
              <a:t>Discuss how to scan over a piece of text identifying key words</a:t>
            </a:r>
            <a:endParaRPr lang="en-US" sz="1500" smtClean="0">
              <a:solidFill>
                <a:schemeClr val="tx1"/>
              </a:solidFill>
            </a:endParaRPr>
          </a:p>
          <a:p>
            <a:pPr algn="l" eaLnBrk="1" hangingPunct="1">
              <a:lnSpc>
                <a:spcPct val="80000"/>
              </a:lnSpc>
              <a:buFont typeface="Arial" pitchFamily="34" charset="0"/>
              <a:buChar char="•"/>
            </a:pPr>
            <a:r>
              <a:rPr lang="en-GB" sz="1500" smtClean="0">
                <a:solidFill>
                  <a:schemeClr val="tx1"/>
                </a:solidFill>
              </a:rPr>
              <a:t>Discuss what strategies you need to use to identify useful words (identify </a:t>
            </a:r>
          </a:p>
          <a:p>
            <a:pPr algn="l" eaLnBrk="1" hangingPunct="1">
              <a:lnSpc>
                <a:spcPct val="80000"/>
              </a:lnSpc>
            </a:pPr>
            <a:r>
              <a:rPr lang="en-GB" sz="1500" smtClean="0">
                <a:solidFill>
                  <a:schemeClr val="tx1"/>
                </a:solidFill>
              </a:rPr>
              <a:t>   proper nouns and regular nouns)</a:t>
            </a:r>
            <a:endParaRPr lang="en-US" sz="1500" smtClean="0">
              <a:solidFill>
                <a:schemeClr val="tx1"/>
              </a:solidFill>
            </a:endParaRPr>
          </a:p>
          <a:p>
            <a:pPr algn="l" eaLnBrk="1" hangingPunct="1">
              <a:lnSpc>
                <a:spcPct val="80000"/>
              </a:lnSpc>
            </a:pPr>
            <a:r>
              <a:rPr lang="en-GB" sz="1500" smtClean="0">
                <a:solidFill>
                  <a:schemeClr val="tx1"/>
                </a:solidFill>
              </a:rPr>
              <a:t> </a:t>
            </a:r>
            <a:endParaRPr lang="en-US" sz="1500" smtClean="0">
              <a:solidFill>
                <a:schemeClr val="tx1"/>
              </a:solidFill>
            </a:endParaRPr>
          </a:p>
          <a:p>
            <a:pPr algn="l" eaLnBrk="1" hangingPunct="1">
              <a:lnSpc>
                <a:spcPct val="80000"/>
              </a:lnSpc>
            </a:pPr>
            <a:r>
              <a:rPr lang="en-GB" sz="1600" b="1" smtClean="0">
                <a:solidFill>
                  <a:schemeClr val="tx1"/>
                </a:solidFill>
              </a:rPr>
              <a:t>During the reading</a:t>
            </a:r>
            <a:endParaRPr lang="en-US" sz="1600" b="1" smtClean="0">
              <a:solidFill>
                <a:schemeClr val="tx1"/>
              </a:solidFill>
            </a:endParaRPr>
          </a:p>
          <a:p>
            <a:pPr algn="l" eaLnBrk="1" hangingPunct="1">
              <a:lnSpc>
                <a:spcPct val="80000"/>
              </a:lnSpc>
              <a:buFont typeface="Arial" pitchFamily="34" charset="0"/>
              <a:buChar char="•"/>
            </a:pPr>
            <a:r>
              <a:rPr lang="en-GB" sz="1500" smtClean="0">
                <a:solidFill>
                  <a:schemeClr val="tx1"/>
                </a:solidFill>
              </a:rPr>
              <a:t>Where are the key words placed in each paragraph</a:t>
            </a:r>
            <a:endParaRPr lang="en-US" sz="1500" smtClean="0">
              <a:solidFill>
                <a:schemeClr val="tx1"/>
              </a:solidFill>
            </a:endParaRPr>
          </a:p>
          <a:p>
            <a:pPr algn="l" eaLnBrk="1" hangingPunct="1">
              <a:lnSpc>
                <a:spcPct val="80000"/>
              </a:lnSpc>
              <a:buFont typeface="Arial" pitchFamily="34" charset="0"/>
              <a:buChar char="•"/>
            </a:pPr>
            <a:r>
              <a:rPr lang="en-GB" sz="1500" smtClean="0">
                <a:solidFill>
                  <a:schemeClr val="tx1"/>
                </a:solidFill>
              </a:rPr>
              <a:t>What type of words are the key words</a:t>
            </a:r>
            <a:endParaRPr lang="en-US" sz="1500" smtClean="0">
              <a:solidFill>
                <a:schemeClr val="tx1"/>
              </a:solidFill>
            </a:endParaRPr>
          </a:p>
          <a:p>
            <a:pPr algn="l" eaLnBrk="1" hangingPunct="1">
              <a:lnSpc>
                <a:spcPct val="80000"/>
              </a:lnSpc>
              <a:buFont typeface="Arial" pitchFamily="34" charset="0"/>
              <a:buChar char="•"/>
            </a:pPr>
            <a:r>
              <a:rPr lang="en-GB" sz="1500" smtClean="0">
                <a:solidFill>
                  <a:schemeClr val="tx1"/>
                </a:solidFill>
              </a:rPr>
              <a:t>Record a selection during the reading</a:t>
            </a:r>
            <a:endParaRPr lang="en-US" sz="1500" smtClean="0">
              <a:solidFill>
                <a:schemeClr val="tx1"/>
              </a:solidFill>
            </a:endParaRPr>
          </a:p>
          <a:p>
            <a:pPr algn="l" eaLnBrk="1" hangingPunct="1">
              <a:lnSpc>
                <a:spcPct val="80000"/>
              </a:lnSpc>
              <a:buFont typeface="Arial" pitchFamily="34" charset="0"/>
              <a:buChar char="•"/>
            </a:pPr>
            <a:r>
              <a:rPr lang="en-GB" sz="1500" smtClean="0">
                <a:solidFill>
                  <a:schemeClr val="tx1"/>
                </a:solidFill>
              </a:rPr>
              <a:t>What do these words tell us</a:t>
            </a:r>
            <a:endParaRPr lang="en-US" sz="1500" smtClean="0">
              <a:solidFill>
                <a:schemeClr val="tx1"/>
              </a:solidFill>
            </a:endParaRPr>
          </a:p>
          <a:p>
            <a:pPr algn="l" eaLnBrk="1" hangingPunct="1">
              <a:lnSpc>
                <a:spcPct val="80000"/>
              </a:lnSpc>
            </a:pPr>
            <a:r>
              <a:rPr lang="en-GB" sz="1500" smtClean="0">
                <a:solidFill>
                  <a:schemeClr val="tx1"/>
                </a:solidFill>
              </a:rPr>
              <a:t> </a:t>
            </a:r>
            <a:endParaRPr lang="en-US" sz="1500" smtClean="0">
              <a:solidFill>
                <a:schemeClr val="tx1"/>
              </a:solidFill>
            </a:endParaRPr>
          </a:p>
          <a:p>
            <a:pPr algn="l" eaLnBrk="1" hangingPunct="1">
              <a:lnSpc>
                <a:spcPct val="80000"/>
              </a:lnSpc>
            </a:pPr>
            <a:r>
              <a:rPr lang="en-GB" sz="1600" b="1" smtClean="0">
                <a:solidFill>
                  <a:schemeClr val="tx1"/>
                </a:solidFill>
              </a:rPr>
              <a:t>Reading follow up</a:t>
            </a:r>
            <a:endParaRPr lang="en-US" sz="1600" b="1" smtClean="0">
              <a:solidFill>
                <a:schemeClr val="tx1"/>
              </a:solidFill>
            </a:endParaRPr>
          </a:p>
          <a:p>
            <a:pPr algn="l" eaLnBrk="1" hangingPunct="1">
              <a:lnSpc>
                <a:spcPct val="80000"/>
              </a:lnSpc>
            </a:pPr>
            <a:r>
              <a:rPr lang="en-GB" sz="1500" smtClean="0">
                <a:solidFill>
                  <a:schemeClr val="tx1"/>
                </a:solidFill>
              </a:rPr>
              <a:t>Write a summary using the key words you have scanned. Try and include all of them in the summary.</a:t>
            </a:r>
            <a:endParaRPr lang="en-US" sz="1500" smtClean="0">
              <a:solidFill>
                <a:schemeClr val="tx1"/>
              </a:solidFill>
            </a:endParaRPr>
          </a:p>
          <a:p>
            <a:pPr eaLnBrk="1" hangingPunct="1">
              <a:lnSpc>
                <a:spcPct val="80000"/>
              </a:lnSpc>
            </a:pPr>
            <a:endParaRPr lang="en-US" sz="1500" smtClean="0">
              <a:solidFill>
                <a:schemeClr val="tx1"/>
              </a:solidFill>
            </a:endParaRPr>
          </a:p>
        </p:txBody>
      </p:sp>
      <p:sp>
        <p:nvSpPr>
          <p:cNvPr id="11267" name="AutoShape 2"/>
          <p:cNvSpPr>
            <a:spLocks noChangeArrowheads="1"/>
          </p:cNvSpPr>
          <p:nvPr/>
        </p:nvSpPr>
        <p:spPr bwMode="auto">
          <a:xfrm>
            <a:off x="1428750" y="1143000"/>
            <a:ext cx="976313" cy="485775"/>
          </a:xfrm>
          <a:custGeom>
            <a:avLst/>
            <a:gdLst>
              <a:gd name="T0" fmla="*/ 33096739 w 21600"/>
              <a:gd name="T1" fmla="*/ 0 h 21600"/>
              <a:gd name="T2" fmla="*/ 0 w 21600"/>
              <a:gd name="T3" fmla="*/ 5462449 h 21600"/>
              <a:gd name="T4" fmla="*/ 33096739 w 21600"/>
              <a:gd name="T5" fmla="*/ 10924876 h 21600"/>
              <a:gd name="T6" fmla="*/ 44128981 w 21600"/>
              <a:gd name="T7" fmla="*/ 546244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solidFill>
          <a:ln w="57150">
            <a:solidFill>
              <a:srgbClr val="000000"/>
            </a:solidFill>
            <a:miter lim="800000"/>
            <a:headEnd/>
            <a:tailEnd/>
          </a:ln>
        </p:spPr>
        <p:txBody>
          <a:bodyPr/>
          <a:lstStyle/>
          <a:p>
            <a:endParaRPr lang="en-US">
              <a:latin typeface="Calibri" pitchFamily="34" charset="0"/>
            </a:endParaRPr>
          </a:p>
        </p:txBody>
      </p:sp>
    </p:spTree>
    <p:extLst>
      <p:ext uri="{BB962C8B-B14F-4D97-AF65-F5344CB8AC3E}">
        <p14:creationId xmlns:p14="http://schemas.microsoft.com/office/powerpoint/2010/main" val="32565011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NZ" smtClean="0"/>
              <a:t>Prediction</a:t>
            </a:r>
            <a:endParaRPr lang="en-US" smtClean="0"/>
          </a:p>
        </p:txBody>
      </p:sp>
      <p:sp>
        <p:nvSpPr>
          <p:cNvPr id="12291" name="Content Placeholder 2"/>
          <p:cNvSpPr>
            <a:spLocks noGrp="1"/>
          </p:cNvSpPr>
          <p:nvPr>
            <p:ph idx="1"/>
          </p:nvPr>
        </p:nvSpPr>
        <p:spPr/>
        <p:txBody>
          <a:bodyPr/>
          <a:lstStyle/>
          <a:p>
            <a:pPr eaLnBrk="1" hangingPunct="1"/>
            <a:r>
              <a:rPr lang="en-NZ" dirty="0" smtClean="0"/>
              <a:t>Trying to determine future ideas and events before they appear in the text  </a:t>
            </a:r>
          </a:p>
          <a:p>
            <a:pPr eaLnBrk="1" hangingPunct="1"/>
            <a:endParaRPr lang="en-NZ" dirty="0" smtClean="0"/>
          </a:p>
          <a:p>
            <a:pPr eaLnBrk="1" hangingPunct="1"/>
            <a:r>
              <a:rPr lang="en-NZ" dirty="0" smtClean="0"/>
              <a:t>Drawing on prior knowledge</a:t>
            </a:r>
          </a:p>
          <a:p>
            <a:pPr marL="0" indent="0" eaLnBrk="1" hangingPunct="1">
              <a:buNone/>
            </a:pPr>
            <a:endParaRPr lang="en-NZ" dirty="0" smtClean="0"/>
          </a:p>
          <a:p>
            <a:pPr eaLnBrk="1" hangingPunct="1"/>
            <a:r>
              <a:rPr lang="en-NZ" dirty="0" smtClean="0"/>
              <a:t>Making connections</a:t>
            </a:r>
            <a:endParaRPr lang="en-US" dirty="0" smtClean="0"/>
          </a:p>
        </p:txBody>
      </p:sp>
      <p:pic>
        <p:nvPicPr>
          <p:cNvPr id="10242" name="Picture 2" descr="http://4.bp.blogspot.com/-O9-ZMoZqnzs/TsxtXZcJA8I/AAAAAAAAC3U/kJxXDfrkM9o/s1600/drseus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2160" y="2996952"/>
            <a:ext cx="2822713" cy="3528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31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3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ctrTitle"/>
          </p:nvPr>
        </p:nvSpPr>
        <p:spPr>
          <a:xfrm>
            <a:off x="714375" y="428625"/>
            <a:ext cx="7772400" cy="642938"/>
          </a:xfrm>
        </p:spPr>
        <p:txBody>
          <a:bodyPr>
            <a:normAutofit/>
          </a:bodyPr>
          <a:lstStyle/>
          <a:p>
            <a:pPr eaLnBrk="1" hangingPunct="1"/>
            <a:r>
              <a:rPr lang="en-NZ" sz="3600" dirty="0" smtClean="0"/>
              <a:t>Students need to be taught to</a:t>
            </a:r>
            <a:endParaRPr lang="en-US" sz="3600" dirty="0" smtClean="0"/>
          </a:p>
        </p:txBody>
      </p:sp>
      <p:sp>
        <p:nvSpPr>
          <p:cNvPr id="3" name="Subtitle 2"/>
          <p:cNvSpPr>
            <a:spLocks noGrp="1"/>
          </p:cNvSpPr>
          <p:nvPr>
            <p:ph type="subTitle" idx="1"/>
          </p:nvPr>
        </p:nvSpPr>
        <p:spPr>
          <a:xfrm>
            <a:off x="714375" y="1143000"/>
            <a:ext cx="7786688" cy="5000625"/>
          </a:xfrm>
        </p:spPr>
        <p:txBody>
          <a:bodyPr>
            <a:normAutofit/>
          </a:bodyPr>
          <a:lstStyle/>
          <a:p>
            <a:pPr algn="l" eaLnBrk="1" hangingPunct="1">
              <a:buFont typeface="Arial" pitchFamily="34" charset="0"/>
              <a:buChar char="•"/>
            </a:pPr>
            <a:r>
              <a:rPr lang="en-NZ" dirty="0" smtClean="0">
                <a:solidFill>
                  <a:schemeClr val="tx1"/>
                </a:solidFill>
              </a:rPr>
              <a:t>Use clues from the text, before and after the reading (cover, title, subheadings, glossary, illustrations, cover blurb)</a:t>
            </a:r>
          </a:p>
          <a:p>
            <a:pPr algn="l" eaLnBrk="1" hangingPunct="1"/>
            <a:endParaRPr lang="en-NZ" dirty="0" smtClean="0">
              <a:solidFill>
                <a:schemeClr val="tx1"/>
              </a:solidFill>
            </a:endParaRPr>
          </a:p>
          <a:p>
            <a:pPr algn="l" eaLnBrk="1" hangingPunct="1">
              <a:buFont typeface="Arial" pitchFamily="34" charset="0"/>
              <a:buChar char="•"/>
            </a:pPr>
            <a:r>
              <a:rPr lang="en-NZ" dirty="0" smtClean="0">
                <a:solidFill>
                  <a:schemeClr val="tx1"/>
                </a:solidFill>
              </a:rPr>
              <a:t>Make, verify and revise predictions</a:t>
            </a:r>
          </a:p>
          <a:p>
            <a:pPr algn="l" eaLnBrk="1" hangingPunct="1"/>
            <a:endParaRPr lang="en-NZ" dirty="0" smtClean="0">
              <a:solidFill>
                <a:schemeClr val="tx1"/>
              </a:solidFill>
            </a:endParaRPr>
          </a:p>
          <a:p>
            <a:pPr algn="l" eaLnBrk="1" hangingPunct="1">
              <a:buFont typeface="Arial" pitchFamily="34" charset="0"/>
              <a:buChar char="•"/>
            </a:pPr>
            <a:r>
              <a:rPr lang="en-NZ" dirty="0" smtClean="0">
                <a:solidFill>
                  <a:schemeClr val="tx1"/>
                </a:solidFill>
              </a:rPr>
              <a:t>Test, monitor and ask                           questions as they go</a:t>
            </a:r>
          </a:p>
          <a:p>
            <a:pPr algn="l" eaLnBrk="1" hangingPunct="1">
              <a:buFont typeface="Arial" pitchFamily="34" charset="0"/>
              <a:buChar char="•"/>
            </a:pPr>
            <a:endParaRPr lang="en-NZ" dirty="0" smtClean="0">
              <a:solidFill>
                <a:srgbClr val="FFFFFF"/>
              </a:solidFill>
            </a:endParaRPr>
          </a:p>
          <a:p>
            <a:pPr algn="l" eaLnBrk="1" hangingPunct="1">
              <a:buFont typeface="Arial" pitchFamily="34" charset="0"/>
              <a:buChar char="•"/>
            </a:pPr>
            <a:endParaRPr lang="en-NZ" dirty="0" smtClean="0">
              <a:solidFill>
                <a:srgbClr val="FFFFFF"/>
              </a:solidFill>
            </a:endParaRPr>
          </a:p>
          <a:p>
            <a:pPr algn="l" eaLnBrk="1" hangingPunct="1"/>
            <a:endParaRPr lang="en-NZ" dirty="0" smtClean="0">
              <a:solidFill>
                <a:srgbClr val="FFFFFF"/>
              </a:solidFill>
            </a:endParaRPr>
          </a:p>
          <a:p>
            <a:pPr algn="l" eaLnBrk="1" hangingPunct="1">
              <a:buFont typeface="Arial" pitchFamily="34" charset="0"/>
              <a:buChar char="•"/>
            </a:pPr>
            <a:endParaRPr lang="en-US" dirty="0" smtClean="0">
              <a:solidFill>
                <a:srgbClr val="FFFFFF"/>
              </a:solidFill>
            </a:endParaRPr>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73"/>
          <a:stretch/>
        </p:blipFill>
        <p:spPr bwMode="auto">
          <a:xfrm>
            <a:off x="5652120" y="4005064"/>
            <a:ext cx="2716213" cy="215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64429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2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2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changebydoing.files.wordpress.com/2013/03/lorax-dr-seuss-quotes-i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2344"/>
            <a:ext cx="4377126" cy="6768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1333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67544" y="0"/>
            <a:ext cx="8229600" cy="796925"/>
          </a:xfrm>
        </p:spPr>
        <p:txBody>
          <a:bodyPr/>
          <a:lstStyle/>
          <a:p>
            <a:pPr eaLnBrk="1" hangingPunct="1"/>
            <a:r>
              <a:rPr lang="en-NZ" dirty="0" smtClean="0"/>
              <a:t>Possible learning goals</a:t>
            </a:r>
            <a:endParaRPr lang="en-US" dirty="0" smtClean="0"/>
          </a:p>
        </p:txBody>
      </p:sp>
      <p:sp>
        <p:nvSpPr>
          <p:cNvPr id="3" name="Content Placeholder 2"/>
          <p:cNvSpPr>
            <a:spLocks noGrp="1"/>
          </p:cNvSpPr>
          <p:nvPr>
            <p:ph idx="1"/>
          </p:nvPr>
        </p:nvSpPr>
        <p:spPr>
          <a:xfrm>
            <a:off x="467544" y="908720"/>
            <a:ext cx="8229600" cy="4840288"/>
          </a:xfrm>
        </p:spPr>
        <p:txBody>
          <a:bodyPr>
            <a:normAutofit/>
          </a:bodyPr>
          <a:lstStyle/>
          <a:p>
            <a:pPr eaLnBrk="1" hangingPunct="1">
              <a:lnSpc>
                <a:spcPct val="80000"/>
              </a:lnSpc>
            </a:pPr>
            <a:r>
              <a:rPr lang="en-NZ" sz="2200" dirty="0" smtClean="0"/>
              <a:t>Think about the vocabulary the author uses and predict what might happen next</a:t>
            </a:r>
          </a:p>
          <a:p>
            <a:pPr eaLnBrk="1" hangingPunct="1">
              <a:lnSpc>
                <a:spcPct val="80000"/>
              </a:lnSpc>
              <a:buFont typeface="Arial" pitchFamily="34" charset="0"/>
              <a:buNone/>
            </a:pPr>
            <a:endParaRPr lang="en-NZ" sz="2200" dirty="0" smtClean="0"/>
          </a:p>
          <a:p>
            <a:pPr eaLnBrk="1" hangingPunct="1">
              <a:lnSpc>
                <a:spcPct val="80000"/>
              </a:lnSpc>
            </a:pPr>
            <a:r>
              <a:rPr lang="en-NZ" sz="2200" dirty="0" smtClean="0"/>
              <a:t>Predict and read on to check our predictions</a:t>
            </a:r>
          </a:p>
          <a:p>
            <a:pPr eaLnBrk="1" hangingPunct="1">
              <a:lnSpc>
                <a:spcPct val="80000"/>
              </a:lnSpc>
              <a:buFont typeface="Arial" pitchFamily="34" charset="0"/>
              <a:buNone/>
            </a:pPr>
            <a:endParaRPr lang="en-NZ" sz="2200" dirty="0" smtClean="0"/>
          </a:p>
          <a:p>
            <a:pPr eaLnBrk="1" hangingPunct="1">
              <a:lnSpc>
                <a:spcPct val="80000"/>
              </a:lnSpc>
            </a:pPr>
            <a:r>
              <a:rPr lang="en-NZ" sz="2200" dirty="0" smtClean="0"/>
              <a:t>Make a prediction and give evidence from our own experience to justify our predictions</a:t>
            </a:r>
          </a:p>
          <a:p>
            <a:pPr eaLnBrk="1" hangingPunct="1">
              <a:lnSpc>
                <a:spcPct val="80000"/>
              </a:lnSpc>
              <a:buFont typeface="Arial" pitchFamily="34" charset="0"/>
              <a:buNone/>
            </a:pPr>
            <a:endParaRPr lang="en-NZ" sz="2200" dirty="0" smtClean="0"/>
          </a:p>
          <a:p>
            <a:pPr eaLnBrk="1" hangingPunct="1">
              <a:lnSpc>
                <a:spcPct val="80000"/>
              </a:lnSpc>
            </a:pPr>
            <a:r>
              <a:rPr lang="en-NZ" sz="2200" dirty="0" smtClean="0"/>
              <a:t>Make a prediction and give evidence from the text to justify our predictions</a:t>
            </a:r>
          </a:p>
          <a:p>
            <a:pPr eaLnBrk="1" hangingPunct="1">
              <a:lnSpc>
                <a:spcPct val="80000"/>
              </a:lnSpc>
              <a:buFont typeface="Arial" pitchFamily="34" charset="0"/>
              <a:buNone/>
            </a:pPr>
            <a:endParaRPr lang="en-NZ" sz="2200" dirty="0" smtClean="0"/>
          </a:p>
          <a:p>
            <a:pPr eaLnBrk="1" hangingPunct="1">
              <a:lnSpc>
                <a:spcPct val="80000"/>
              </a:lnSpc>
            </a:pPr>
            <a:r>
              <a:rPr lang="en-NZ" sz="2200" dirty="0" smtClean="0"/>
              <a:t>Predict, give reasons to justify, and read on to check our predictions</a:t>
            </a:r>
          </a:p>
          <a:p>
            <a:pPr algn="r" eaLnBrk="1" hangingPunct="1">
              <a:lnSpc>
                <a:spcPct val="80000"/>
              </a:lnSpc>
              <a:buFont typeface="Arial" pitchFamily="34" charset="0"/>
              <a:buNone/>
            </a:pPr>
            <a:r>
              <a:rPr lang="en-NZ" sz="1200" i="1" dirty="0" smtClean="0"/>
              <a:t>P.150 Davis</a:t>
            </a:r>
            <a:endParaRPr lang="en-US" sz="1200" i="1" dirty="0" smtClean="0"/>
          </a:p>
        </p:txBody>
      </p:sp>
      <p:pic>
        <p:nvPicPr>
          <p:cNvPr id="5122" name="Picture 2" descr="http://www.literacyprogressions.tki.org.nz/var/tki-prgss/storage/images/media/images/campingdowntheline-large/650-1-eng-NZ/CampingDowntheLine-Larg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7824" y="4941168"/>
            <a:ext cx="2779397" cy="187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1022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2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2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20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20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2" dur="20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2"/>
          <p:cNvSpPr>
            <a:spLocks noGrp="1" noChangeArrowheads="1"/>
          </p:cNvSpPr>
          <p:nvPr>
            <p:ph type="title"/>
          </p:nvPr>
        </p:nvSpPr>
        <p:spPr>
          <a:xfrm>
            <a:off x="1115616" y="116632"/>
            <a:ext cx="7073900" cy="519112"/>
          </a:xfrm>
        </p:spPr>
        <p:txBody>
          <a:bodyPr>
            <a:noAutofit/>
          </a:bodyPr>
          <a:lstStyle/>
          <a:p>
            <a:r>
              <a:rPr lang="en-US" sz="3600" dirty="0" smtClean="0"/>
              <a:t>Following up</a:t>
            </a:r>
          </a:p>
        </p:txBody>
      </p:sp>
      <p:sp>
        <p:nvSpPr>
          <p:cNvPr id="20486" name="Rectangle 3"/>
          <p:cNvSpPr>
            <a:spLocks noGrp="1" noChangeArrowheads="1"/>
          </p:cNvSpPr>
          <p:nvPr>
            <p:ph type="body" idx="1"/>
          </p:nvPr>
        </p:nvSpPr>
        <p:spPr>
          <a:xfrm>
            <a:off x="225076" y="750133"/>
            <a:ext cx="8568952" cy="4729163"/>
          </a:xfrm>
        </p:spPr>
        <p:txBody>
          <a:bodyPr>
            <a:normAutofit fontScale="85000" lnSpcReduction="10000"/>
          </a:bodyPr>
          <a:lstStyle/>
          <a:p>
            <a:r>
              <a:rPr lang="en-NZ" b="1" dirty="0" smtClean="0"/>
              <a:t>Why were particular DATs chosen?</a:t>
            </a:r>
          </a:p>
          <a:p>
            <a:r>
              <a:rPr lang="en-NZ" b="1" dirty="0" smtClean="0"/>
              <a:t>How did they scaffold and/or extend the students’ learning?</a:t>
            </a:r>
          </a:p>
          <a:p>
            <a:r>
              <a:rPr lang="en-NZ" b="1" dirty="0" smtClean="0"/>
              <a:t>What else might the teacher have done? Why?</a:t>
            </a:r>
          </a:p>
          <a:p>
            <a:r>
              <a:rPr lang="en-NZ" b="1" dirty="0" smtClean="0"/>
              <a:t>What does this mean for your practice?</a:t>
            </a:r>
          </a:p>
          <a:p>
            <a:r>
              <a:rPr lang="en-NZ" b="1" dirty="0" smtClean="0"/>
              <a:t>Reflecting on your own teaching of guided reading, which DATS do you use?</a:t>
            </a:r>
          </a:p>
          <a:p>
            <a:r>
              <a:rPr lang="en-NZ" b="1" dirty="0" smtClean="0"/>
              <a:t>Do you incorporate the variety of DATs for specific purposes? How do you know? How might you find out?</a:t>
            </a:r>
          </a:p>
          <a:p>
            <a:r>
              <a:rPr lang="en-NZ" b="1" dirty="0" smtClean="0"/>
              <a:t>From what we have seen / talked about what goal do you have / what will you focus on?</a:t>
            </a:r>
            <a:endParaRPr lang="en-US" b="1" dirty="0" smtClean="0"/>
          </a:p>
        </p:txBody>
      </p:sp>
      <p:pic>
        <p:nvPicPr>
          <p:cNvPr id="6146" name="Picture 2" descr="http://www.learningmedia.co.nz/sites/default/files/sites/default/files/portfolio_sj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5299982"/>
            <a:ext cx="4104456" cy="1558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782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finecraftguild.speedenduranceco.netdna-cdn.com/wp-content/uploads/2012/05/dr_seuss_wall_dec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639" y="85724"/>
            <a:ext cx="8829820" cy="6655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5841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2"/>
          <p:cNvSpPr>
            <a:spLocks noGrp="1"/>
          </p:cNvSpPr>
          <p:nvPr>
            <p:ph type="subTitle" idx="1"/>
          </p:nvPr>
        </p:nvSpPr>
        <p:spPr>
          <a:xfrm>
            <a:off x="539552" y="332656"/>
            <a:ext cx="8072438" cy="5429250"/>
          </a:xfrm>
        </p:spPr>
        <p:txBody>
          <a:bodyPr/>
          <a:lstStyle/>
          <a:p>
            <a:pPr eaLnBrk="1" hangingPunct="1"/>
            <a:r>
              <a:rPr lang="en-US" sz="4000" dirty="0" smtClean="0">
                <a:solidFill>
                  <a:schemeClr val="tx1"/>
                </a:solidFill>
                <a:latin typeface="+mj-lt"/>
              </a:rPr>
              <a:t>Purposes for today</a:t>
            </a:r>
            <a:r>
              <a:rPr lang="en-US" dirty="0" smtClean="0">
                <a:solidFill>
                  <a:schemeClr val="tx1"/>
                </a:solidFill>
                <a:latin typeface="+mj-lt"/>
              </a:rPr>
              <a:t> </a:t>
            </a: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chemeClr val="tx1"/>
                </a:solidFill>
              </a:rPr>
              <a:t>To think critically about our guided reading </a:t>
            </a:r>
            <a:r>
              <a:rPr lang="en-US" dirty="0" err="1" smtClean="0">
                <a:solidFill>
                  <a:schemeClr val="tx1"/>
                </a:solidFill>
              </a:rPr>
              <a:t>programmes</a:t>
            </a:r>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To think about deliberate acts of teaching</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To set some goals for back in our classrooms.</a:t>
            </a:r>
          </a:p>
        </p:txBody>
      </p:sp>
      <p:pic>
        <p:nvPicPr>
          <p:cNvPr id="1026" name="Picture 2" descr="http://www.hartlandhighschool.us/Teachers/Czapski/images/circ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344" y="4581128"/>
            <a:ext cx="2576038" cy="2167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9916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r>
              <a:rPr lang="en-US" sz="4000" dirty="0" smtClean="0">
                <a:latin typeface="Arial" pitchFamily="34" charset="0"/>
              </a:rPr>
              <a:t>Implications for classroom practice</a:t>
            </a:r>
            <a:endParaRPr lang="en-US" sz="4000" dirty="0" smtClean="0"/>
          </a:p>
        </p:txBody>
      </p:sp>
      <p:sp>
        <p:nvSpPr>
          <p:cNvPr id="3" name="Content Placeholder 2"/>
          <p:cNvSpPr>
            <a:spLocks noGrp="1"/>
          </p:cNvSpPr>
          <p:nvPr>
            <p:ph idx="1"/>
          </p:nvPr>
        </p:nvSpPr>
        <p:spPr/>
        <p:txBody>
          <a:bodyPr>
            <a:normAutofit/>
          </a:bodyPr>
          <a:lstStyle/>
          <a:p>
            <a:pPr marL="0" indent="0">
              <a:lnSpc>
                <a:spcPct val="90000"/>
              </a:lnSpc>
              <a:spcAft>
                <a:spcPct val="40000"/>
              </a:spcAft>
            </a:pPr>
            <a:r>
              <a:rPr lang="en-US" sz="2400" dirty="0"/>
              <a:t>Sharing learning goals with </a:t>
            </a:r>
            <a:r>
              <a:rPr lang="en-US" sz="2400" dirty="0" smtClean="0"/>
              <a:t>students</a:t>
            </a:r>
          </a:p>
          <a:p>
            <a:pPr marL="0" indent="0">
              <a:lnSpc>
                <a:spcPct val="90000"/>
              </a:lnSpc>
              <a:spcAft>
                <a:spcPct val="40000"/>
              </a:spcAft>
              <a:buNone/>
            </a:pPr>
            <a:endParaRPr lang="en-US" sz="2400" dirty="0"/>
          </a:p>
          <a:p>
            <a:pPr marL="0" indent="0">
              <a:lnSpc>
                <a:spcPct val="90000"/>
              </a:lnSpc>
              <a:spcAft>
                <a:spcPct val="40000"/>
              </a:spcAft>
            </a:pPr>
            <a:r>
              <a:rPr lang="en-US" sz="2400" dirty="0"/>
              <a:t>Involving students in </a:t>
            </a:r>
            <a:r>
              <a:rPr lang="en-US" sz="2400" dirty="0" smtClean="0"/>
              <a:t>self-assessment</a:t>
            </a:r>
            <a:endParaRPr lang="en-US" sz="2400" dirty="0"/>
          </a:p>
          <a:p>
            <a:pPr marL="0" indent="0">
              <a:lnSpc>
                <a:spcPct val="90000"/>
              </a:lnSpc>
              <a:spcAft>
                <a:spcPct val="40000"/>
              </a:spcAft>
              <a:buNone/>
            </a:pPr>
            <a:endParaRPr lang="en-US" sz="2400" dirty="0"/>
          </a:p>
          <a:p>
            <a:pPr marL="0" indent="0">
              <a:lnSpc>
                <a:spcPct val="90000"/>
              </a:lnSpc>
              <a:spcAft>
                <a:spcPct val="40000"/>
              </a:spcAft>
            </a:pPr>
            <a:r>
              <a:rPr lang="en-US" sz="2400" dirty="0"/>
              <a:t>Providing feedback that helps students </a:t>
            </a:r>
            <a:r>
              <a:rPr lang="en-US" sz="2400" dirty="0" err="1"/>
              <a:t>recognise</a:t>
            </a:r>
            <a:r>
              <a:rPr lang="en-US" sz="2400" dirty="0"/>
              <a:t> their next steps and how to take </a:t>
            </a:r>
            <a:r>
              <a:rPr lang="en-US" sz="2400" dirty="0" smtClean="0"/>
              <a:t>them</a:t>
            </a:r>
          </a:p>
          <a:p>
            <a:pPr marL="0" indent="0">
              <a:lnSpc>
                <a:spcPct val="90000"/>
              </a:lnSpc>
              <a:spcAft>
                <a:spcPct val="40000"/>
              </a:spcAft>
              <a:buNone/>
            </a:pPr>
            <a:endParaRPr lang="en-US" sz="2400" dirty="0"/>
          </a:p>
          <a:p>
            <a:pPr marL="0" indent="0">
              <a:lnSpc>
                <a:spcPct val="90000"/>
              </a:lnSpc>
              <a:spcAft>
                <a:spcPct val="40000"/>
              </a:spcAft>
            </a:pPr>
            <a:r>
              <a:rPr lang="en-US" sz="2400" dirty="0"/>
              <a:t>Being confident that every student can </a:t>
            </a:r>
            <a:r>
              <a:rPr lang="en-US" sz="2400" dirty="0" smtClean="0"/>
              <a:t>improve</a:t>
            </a:r>
            <a:endParaRPr lang="en-US" sz="2400" dirty="0"/>
          </a:p>
          <a:p>
            <a:pPr eaLnBrk="1" hangingPunct="1">
              <a:lnSpc>
                <a:spcPct val="90000"/>
              </a:lnSpc>
            </a:pPr>
            <a:endParaRPr lang="en-US" dirty="0" smtClean="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4635" t="26367" r="30731" b="26143"/>
          <a:stretch/>
        </p:blipFill>
        <p:spPr bwMode="auto">
          <a:xfrm>
            <a:off x="5580112" y="1281582"/>
            <a:ext cx="3157634" cy="243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801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7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7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75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75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357188"/>
            <a:ext cx="8229600" cy="6096148"/>
          </a:xfrm>
        </p:spPr>
        <p:txBody>
          <a:bodyPr>
            <a:normAutofit fontScale="92500" lnSpcReduction="10000"/>
          </a:bodyPr>
          <a:lstStyle/>
          <a:p>
            <a:pPr marL="0" indent="0">
              <a:buNone/>
            </a:pPr>
            <a:endParaRPr lang="en-NZ" sz="1800" dirty="0" smtClean="0"/>
          </a:p>
          <a:p>
            <a:pPr marL="0" indent="0" algn="ctr">
              <a:buNone/>
            </a:pPr>
            <a:r>
              <a:rPr lang="en-NZ" dirty="0" smtClean="0"/>
              <a:t>In any literacy programme, guided reading has a central role in leading students towards independence in reading.</a:t>
            </a:r>
          </a:p>
          <a:p>
            <a:endParaRPr lang="en-NZ" dirty="0"/>
          </a:p>
          <a:p>
            <a:pPr marL="0" indent="0">
              <a:buNone/>
            </a:pPr>
            <a:endParaRPr lang="en-NZ" dirty="0" smtClean="0"/>
          </a:p>
          <a:p>
            <a:pPr marL="0" indent="0">
              <a:buNone/>
            </a:pPr>
            <a:endParaRPr lang="en-NZ" dirty="0" smtClean="0"/>
          </a:p>
          <a:p>
            <a:pPr marL="0" indent="0">
              <a:buNone/>
            </a:pPr>
            <a:endParaRPr lang="en-NZ" dirty="0" smtClean="0"/>
          </a:p>
          <a:p>
            <a:pPr algn="ctr">
              <a:buNone/>
            </a:pPr>
            <a:r>
              <a:rPr lang="en-NZ" dirty="0"/>
              <a:t>The focussed group setting enables the teacher to provide strategic instruction in decoding, making meaning, and thinking critically.</a:t>
            </a:r>
          </a:p>
          <a:p>
            <a:endParaRPr lang="en-NZ" dirty="0"/>
          </a:p>
          <a:p>
            <a:pPr algn="ctr">
              <a:buNone/>
            </a:pPr>
            <a:r>
              <a:rPr lang="en-NZ" sz="2000" dirty="0"/>
              <a:t>Effective Literacy Practice Years 5-8, 2006, p104</a:t>
            </a:r>
            <a:endParaRPr lang="en-US" sz="2000" dirty="0"/>
          </a:p>
          <a:p>
            <a:endParaRPr lang="en-US" dirty="0" smtClean="0"/>
          </a:p>
        </p:txBody>
      </p:sp>
      <p:pic>
        <p:nvPicPr>
          <p:cNvPr id="4" name="Picture 2" descr="http://www.tfsd.k12.id.us/ss/GT/images/MCj03967000000%5B1%5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2205038"/>
            <a:ext cx="1800225"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98974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 calcmode="lin" valueType="num">
                                      <p:cBhvr additive="base">
                                        <p:cTn id="19" dur="2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2.bp.blogspot.com/-3vVsXlY6KPA/USUHFNlD1FI/AAAAAAAAH1A/EVfGJSFEF8Q/s1600/illustrati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15808" y="188640"/>
            <a:ext cx="1728192" cy="25365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08520" y="332656"/>
            <a:ext cx="8229600" cy="778098"/>
          </a:xfrm>
        </p:spPr>
        <p:txBody>
          <a:bodyPr/>
          <a:lstStyle/>
          <a:p>
            <a:r>
              <a:rPr lang="en-NZ" dirty="0"/>
              <a:t>Reading and discussing the text</a:t>
            </a:r>
          </a:p>
        </p:txBody>
      </p:sp>
      <p:sp>
        <p:nvSpPr>
          <p:cNvPr id="3" name="Content Placeholder 2"/>
          <p:cNvSpPr>
            <a:spLocks noGrp="1"/>
          </p:cNvSpPr>
          <p:nvPr>
            <p:ph idx="1"/>
          </p:nvPr>
        </p:nvSpPr>
        <p:spPr/>
        <p:txBody>
          <a:bodyPr>
            <a:normAutofit fontScale="92500" lnSpcReduction="10000"/>
          </a:bodyPr>
          <a:lstStyle/>
          <a:p>
            <a:r>
              <a:rPr lang="en-NZ" dirty="0" smtClean="0"/>
              <a:t>The </a:t>
            </a:r>
            <a:r>
              <a:rPr lang="en-NZ" dirty="0"/>
              <a:t>students take responsibility for reading </a:t>
            </a:r>
            <a:r>
              <a:rPr lang="en-NZ" dirty="0" smtClean="0"/>
              <a:t>      the </a:t>
            </a:r>
            <a:r>
              <a:rPr lang="en-NZ" dirty="0"/>
              <a:t>text by themselves. </a:t>
            </a:r>
          </a:p>
          <a:p>
            <a:pPr marL="0" indent="0">
              <a:buNone/>
            </a:pPr>
            <a:endParaRPr lang="en-NZ" sz="1100" dirty="0" smtClean="0"/>
          </a:p>
          <a:p>
            <a:r>
              <a:rPr lang="en-NZ" dirty="0" smtClean="0"/>
              <a:t>Expected </a:t>
            </a:r>
            <a:r>
              <a:rPr lang="en-NZ" dirty="0"/>
              <a:t>that year 5 to 8 students read silently during guided reading. </a:t>
            </a:r>
            <a:endParaRPr lang="en-NZ" dirty="0" smtClean="0"/>
          </a:p>
          <a:p>
            <a:pPr marL="0" indent="0">
              <a:buNone/>
            </a:pPr>
            <a:endParaRPr lang="en-NZ" sz="1100" dirty="0" smtClean="0"/>
          </a:p>
          <a:p>
            <a:r>
              <a:rPr lang="en-NZ" dirty="0" smtClean="0"/>
              <a:t>Students </a:t>
            </a:r>
            <a:r>
              <a:rPr lang="en-NZ" dirty="0"/>
              <a:t>in a guided reading group should read aloud only when they are citing evidence to support their opinion or comment or when the teacher asks one child to read to them quietly, for monitoring purposes. </a:t>
            </a:r>
          </a:p>
          <a:p>
            <a:endParaRPr lang="en-NZ" dirty="0"/>
          </a:p>
        </p:txBody>
      </p:sp>
    </p:spTree>
    <p:extLst>
      <p:ext uri="{BB962C8B-B14F-4D97-AF65-F5344CB8AC3E}">
        <p14:creationId xmlns:p14="http://schemas.microsoft.com/office/powerpoint/2010/main" val="3193419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7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7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Reading aloud</a:t>
            </a:r>
            <a:endParaRPr lang="en-NZ" dirty="0"/>
          </a:p>
        </p:txBody>
      </p:sp>
      <p:sp>
        <p:nvSpPr>
          <p:cNvPr id="3" name="Content Placeholder 2"/>
          <p:cNvSpPr>
            <a:spLocks noGrp="1"/>
          </p:cNvSpPr>
          <p:nvPr>
            <p:ph idx="1"/>
          </p:nvPr>
        </p:nvSpPr>
        <p:spPr/>
        <p:txBody>
          <a:bodyPr/>
          <a:lstStyle/>
          <a:p>
            <a:pPr marL="0" indent="0" algn="r">
              <a:buNone/>
            </a:pPr>
            <a:r>
              <a:rPr lang="en-NZ" dirty="0"/>
              <a:t>Reading aloud does not mean “round robin” reading. “Round robin” </a:t>
            </a:r>
            <a:r>
              <a:rPr lang="en-NZ" dirty="0" smtClean="0"/>
              <a:t>reading  </a:t>
            </a:r>
            <a:r>
              <a:rPr lang="en-NZ" dirty="0"/>
              <a:t>is never </a:t>
            </a:r>
            <a:r>
              <a:rPr lang="en-NZ" dirty="0" smtClean="0"/>
              <a:t>	appropriate </a:t>
            </a:r>
            <a:r>
              <a:rPr lang="en-NZ" dirty="0"/>
              <a:t>in guided reading. </a:t>
            </a:r>
            <a:r>
              <a:rPr lang="en-NZ" dirty="0" smtClean="0"/>
              <a:t>It     		 prevents </a:t>
            </a:r>
            <a:r>
              <a:rPr lang="en-NZ" dirty="0"/>
              <a:t>each student from processing </a:t>
            </a:r>
            <a:r>
              <a:rPr lang="en-NZ" dirty="0" smtClean="0"/>
              <a:t>	the </a:t>
            </a:r>
            <a:r>
              <a:rPr lang="en-NZ" dirty="0"/>
              <a:t>text and constructing meaning </a:t>
            </a:r>
            <a:r>
              <a:rPr lang="en-NZ" dirty="0" smtClean="0"/>
              <a:t>			independently</a:t>
            </a:r>
            <a:r>
              <a:rPr lang="en-NZ" dirty="0"/>
              <a:t>, distracts and bores </a:t>
            </a:r>
            <a:r>
              <a:rPr lang="en-NZ" dirty="0" smtClean="0"/>
              <a:t> 		other </a:t>
            </a:r>
            <a:r>
              <a:rPr lang="en-NZ" dirty="0"/>
              <a:t>students, and obscures meaning.</a:t>
            </a:r>
          </a:p>
        </p:txBody>
      </p:sp>
      <p:pic>
        <p:nvPicPr>
          <p:cNvPr id="3074" name="Picture 2" descr="http://www.newportlibraryri.org/npl/wp-content/uploads/2011/04/Summer-Reading-Clip-Art-2011-03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4077072"/>
            <a:ext cx="2520640" cy="2612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552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NZ" smtClean="0"/>
              <a:t>Be clear about</a:t>
            </a:r>
            <a:endParaRPr lang="en-US" smtClean="0"/>
          </a:p>
        </p:txBody>
      </p:sp>
      <p:sp>
        <p:nvSpPr>
          <p:cNvPr id="3" name="Content Placeholder 2"/>
          <p:cNvSpPr>
            <a:spLocks noGrp="1"/>
          </p:cNvSpPr>
          <p:nvPr>
            <p:ph idx="1"/>
          </p:nvPr>
        </p:nvSpPr>
        <p:spPr>
          <a:xfrm>
            <a:off x="457200" y="1143000"/>
            <a:ext cx="8229600" cy="5357813"/>
          </a:xfrm>
        </p:spPr>
        <p:txBody>
          <a:bodyPr/>
          <a:lstStyle/>
          <a:p>
            <a:r>
              <a:rPr lang="en-NZ" dirty="0" smtClean="0"/>
              <a:t>What you want the child to learn based on identified need</a:t>
            </a:r>
          </a:p>
          <a:p>
            <a:r>
              <a:rPr lang="en-NZ" dirty="0" smtClean="0"/>
              <a:t>How you will share the intended goal</a:t>
            </a:r>
          </a:p>
          <a:p>
            <a:pPr marL="0" indent="0">
              <a:buNone/>
            </a:pPr>
            <a:endParaRPr lang="en-NZ" sz="1000" dirty="0" smtClean="0"/>
          </a:p>
          <a:p>
            <a:r>
              <a:rPr lang="en-NZ" dirty="0" smtClean="0"/>
              <a:t>What the task will be</a:t>
            </a:r>
          </a:p>
          <a:p>
            <a:pPr marL="0" indent="0">
              <a:buNone/>
            </a:pPr>
            <a:endParaRPr lang="en-NZ" sz="1000" dirty="0" smtClean="0"/>
          </a:p>
          <a:p>
            <a:r>
              <a:rPr lang="en-NZ" dirty="0" smtClean="0"/>
              <a:t>Which instructional strategy will be the most effective</a:t>
            </a:r>
          </a:p>
          <a:p>
            <a:pPr marL="0" indent="0">
              <a:buNone/>
            </a:pPr>
            <a:endParaRPr lang="en-NZ" sz="1000" dirty="0" smtClean="0"/>
          </a:p>
          <a:p>
            <a:r>
              <a:rPr lang="en-NZ" dirty="0" smtClean="0"/>
              <a:t>How you and the student(s) will know the learning has taken place</a:t>
            </a:r>
            <a:endParaRPr lang="en-US" dirty="0" smtClean="0"/>
          </a:p>
        </p:txBody>
      </p:sp>
      <p:pic>
        <p:nvPicPr>
          <p:cNvPr id="4098" name="Picture 2" descr="http://sr.photos1.fotosearch.com/bthumb/IMZ/IMZ013/mhg0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0392" y="2459654"/>
            <a:ext cx="1619250" cy="122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94813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68496"/>
            <a:ext cx="5482952" cy="912232"/>
          </a:xfrm>
        </p:spPr>
        <p:txBody>
          <a:bodyPr/>
          <a:lstStyle/>
          <a:p>
            <a:r>
              <a:rPr lang="en-NZ" dirty="0" smtClean="0"/>
              <a:t>Text Selection</a:t>
            </a:r>
            <a:endParaRPr lang="en-NZ" dirty="0"/>
          </a:p>
        </p:txBody>
      </p:sp>
      <p:sp>
        <p:nvSpPr>
          <p:cNvPr id="3" name="Content Placeholder 2"/>
          <p:cNvSpPr>
            <a:spLocks noGrp="1"/>
          </p:cNvSpPr>
          <p:nvPr>
            <p:ph idx="1"/>
          </p:nvPr>
        </p:nvSpPr>
        <p:spPr>
          <a:xfrm>
            <a:off x="323528" y="908720"/>
            <a:ext cx="8229600" cy="5544616"/>
          </a:xfrm>
        </p:spPr>
        <p:txBody>
          <a:bodyPr>
            <a:normAutofit fontScale="77500" lnSpcReduction="20000"/>
          </a:bodyPr>
          <a:lstStyle/>
          <a:p>
            <a:r>
              <a:rPr lang="en-NZ" dirty="0"/>
              <a:t>Text selection is </a:t>
            </a:r>
            <a:r>
              <a:rPr lang="en-NZ" dirty="0" smtClean="0"/>
              <a:t> </a:t>
            </a:r>
            <a:r>
              <a:rPr lang="en-NZ" dirty="0"/>
              <a:t>crucial </a:t>
            </a:r>
            <a:endParaRPr lang="en-NZ" dirty="0" smtClean="0"/>
          </a:p>
          <a:p>
            <a:pPr marL="0" indent="0">
              <a:buNone/>
            </a:pPr>
            <a:endParaRPr lang="en-NZ" sz="1100" dirty="0"/>
          </a:p>
          <a:p>
            <a:r>
              <a:rPr lang="en-NZ" dirty="0" smtClean="0"/>
              <a:t>base </a:t>
            </a:r>
            <a:r>
              <a:rPr lang="en-NZ" dirty="0"/>
              <a:t>selection on </a:t>
            </a:r>
            <a:r>
              <a:rPr lang="en-NZ" dirty="0" smtClean="0"/>
              <a:t>intended </a:t>
            </a:r>
            <a:r>
              <a:rPr lang="en-NZ" dirty="0"/>
              <a:t>instructional objectives and </a:t>
            </a:r>
            <a:r>
              <a:rPr lang="en-NZ" dirty="0" smtClean="0"/>
              <a:t> </a:t>
            </a:r>
            <a:r>
              <a:rPr lang="en-NZ" dirty="0"/>
              <a:t>knowledge of the learners in the </a:t>
            </a:r>
            <a:r>
              <a:rPr lang="en-NZ" dirty="0" smtClean="0"/>
              <a:t>group</a:t>
            </a:r>
          </a:p>
          <a:p>
            <a:pPr marL="0" indent="0">
              <a:buNone/>
            </a:pPr>
            <a:endParaRPr lang="en-NZ" sz="1100" dirty="0" smtClean="0"/>
          </a:p>
          <a:p>
            <a:r>
              <a:rPr lang="en-NZ" dirty="0" smtClean="0"/>
              <a:t>check that </a:t>
            </a:r>
            <a:r>
              <a:rPr lang="en-NZ" dirty="0"/>
              <a:t>texts are appropriate to the students’ learning needs and to their backgrounds, interests, and </a:t>
            </a:r>
            <a:r>
              <a:rPr lang="en-NZ" dirty="0" smtClean="0"/>
              <a:t>experiences</a:t>
            </a:r>
          </a:p>
          <a:p>
            <a:pPr marL="0" indent="0">
              <a:buNone/>
            </a:pPr>
            <a:endParaRPr lang="en-NZ" sz="1100" dirty="0" smtClean="0"/>
          </a:p>
          <a:p>
            <a:r>
              <a:rPr lang="en-NZ" dirty="0" smtClean="0"/>
              <a:t>chosen </a:t>
            </a:r>
            <a:r>
              <a:rPr lang="en-NZ" dirty="0"/>
              <a:t>text may also have links to current </a:t>
            </a:r>
            <a:r>
              <a:rPr lang="en-NZ" dirty="0" smtClean="0"/>
              <a:t>cross-curricular topics</a:t>
            </a:r>
          </a:p>
          <a:p>
            <a:pPr marL="0" indent="0">
              <a:buNone/>
            </a:pPr>
            <a:endParaRPr lang="en-NZ" sz="1100" dirty="0" smtClean="0"/>
          </a:p>
          <a:p>
            <a:r>
              <a:rPr lang="en-NZ" dirty="0" smtClean="0"/>
              <a:t>Usually </a:t>
            </a:r>
            <a:r>
              <a:rPr lang="en-NZ" dirty="0"/>
              <a:t>the text will be new to the students, although texts can be revisited for a particular learning purpose. </a:t>
            </a:r>
            <a:endParaRPr lang="en-NZ" dirty="0" smtClean="0"/>
          </a:p>
          <a:p>
            <a:pPr marL="0" indent="0">
              <a:buNone/>
            </a:pPr>
            <a:endParaRPr lang="en-NZ" sz="1100" dirty="0"/>
          </a:p>
          <a:p>
            <a:r>
              <a:rPr lang="en-NZ" dirty="0" smtClean="0"/>
              <a:t>Texts should </a:t>
            </a:r>
            <a:r>
              <a:rPr lang="en-NZ" dirty="0"/>
              <a:t>generally be at </a:t>
            </a:r>
            <a:r>
              <a:rPr lang="en-NZ" dirty="0" smtClean="0"/>
              <a:t>an instructional level</a:t>
            </a:r>
          </a:p>
          <a:p>
            <a:pPr marL="0" indent="0">
              <a:buNone/>
            </a:pPr>
            <a:endParaRPr lang="en-NZ" dirty="0" smtClean="0"/>
          </a:p>
          <a:p>
            <a:pPr marL="0" indent="0">
              <a:buNone/>
            </a:pPr>
            <a:r>
              <a:rPr lang="en-NZ" dirty="0" smtClean="0"/>
              <a:t>refer </a:t>
            </a:r>
            <a:r>
              <a:rPr lang="en-NZ" dirty="0"/>
              <a:t>to Guided Reading: Years 5 to 8, pages </a:t>
            </a:r>
            <a:r>
              <a:rPr lang="en-NZ" dirty="0" smtClean="0"/>
              <a:t>34–40</a:t>
            </a:r>
            <a:endParaRPr lang="en-NZ" dirty="0"/>
          </a:p>
        </p:txBody>
      </p:sp>
      <p:pic>
        <p:nvPicPr>
          <p:cNvPr id="5122" name="Picture 2" descr="http://img0.etsystatic.com/il_fullxfull.24716074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286832"/>
            <a:ext cx="8908209" cy="5760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72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75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2593</TotalTime>
  <Words>1263</Words>
  <Application>Microsoft Office PowerPoint</Application>
  <PresentationFormat>On-screen Show (4:3)</PresentationFormat>
  <Paragraphs>221</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   Guided Reading How can we make this really effective for our students?    </vt:lpstr>
      <vt:lpstr>PowerPoint Presentation</vt:lpstr>
      <vt:lpstr>PowerPoint Presentation</vt:lpstr>
      <vt:lpstr>Implications for classroom practice</vt:lpstr>
      <vt:lpstr>PowerPoint Presentation</vt:lpstr>
      <vt:lpstr>Reading and discussing the text</vt:lpstr>
      <vt:lpstr>Reading aloud</vt:lpstr>
      <vt:lpstr>Be clear about</vt:lpstr>
      <vt:lpstr>Text Selection</vt:lpstr>
      <vt:lpstr>Deliberate Acts of Teaching</vt:lpstr>
      <vt:lpstr>PowerPoint Presentation</vt:lpstr>
      <vt:lpstr>Identifying  the main ideas</vt:lpstr>
      <vt:lpstr>Main ideas</vt:lpstr>
      <vt:lpstr>Students need to learn to...</vt:lpstr>
      <vt:lpstr>Possible learning goals</vt:lpstr>
      <vt:lpstr>Main Idea  - creating a hierarchy of importance</vt:lpstr>
      <vt:lpstr>PowerPoint Presentation</vt:lpstr>
      <vt:lpstr>Prediction</vt:lpstr>
      <vt:lpstr>Students need to be taught to</vt:lpstr>
      <vt:lpstr>Possible learning goals</vt:lpstr>
      <vt:lpstr>Following up</vt:lpstr>
      <vt:lpstr>PowerPoint Presentation</vt:lpstr>
    </vt:vector>
  </TitlesOfParts>
  <Company>University of Waikato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Assessment Formatively  Implement and embed  formative assessment  within reading context</dc:title>
  <dc:creator>Christine Jeffs</dc:creator>
  <cp:lastModifiedBy>Educator</cp:lastModifiedBy>
  <cp:revision>75</cp:revision>
  <cp:lastPrinted>2013-06-18T02:52:58Z</cp:lastPrinted>
  <dcterms:created xsi:type="dcterms:W3CDTF">2013-02-10T20:56:18Z</dcterms:created>
  <dcterms:modified xsi:type="dcterms:W3CDTF">2013-06-18T02:58:12Z</dcterms:modified>
</cp:coreProperties>
</file>